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39"/>
  </p:notesMasterIdLst>
  <p:handoutMasterIdLst>
    <p:handoutMasterId r:id="rId40"/>
  </p:handoutMasterIdLst>
  <p:sldIdLst>
    <p:sldId id="256" r:id="rId3"/>
    <p:sldId id="275" r:id="rId4"/>
    <p:sldId id="265" r:id="rId5"/>
    <p:sldId id="276" r:id="rId6"/>
    <p:sldId id="277" r:id="rId7"/>
    <p:sldId id="278" r:id="rId8"/>
    <p:sldId id="279" r:id="rId9"/>
    <p:sldId id="280" r:id="rId10"/>
    <p:sldId id="281" r:id="rId11"/>
    <p:sldId id="282" r:id="rId12"/>
    <p:sldId id="284" r:id="rId13"/>
    <p:sldId id="283" r:id="rId14"/>
    <p:sldId id="285" r:id="rId15"/>
    <p:sldId id="286" r:id="rId16"/>
    <p:sldId id="288" r:id="rId17"/>
    <p:sldId id="289" r:id="rId18"/>
    <p:sldId id="295" r:id="rId19"/>
    <p:sldId id="290" r:id="rId20"/>
    <p:sldId id="291" r:id="rId21"/>
    <p:sldId id="292" r:id="rId22"/>
    <p:sldId id="293" r:id="rId23"/>
    <p:sldId id="294" r:id="rId24"/>
    <p:sldId id="296" r:id="rId25"/>
    <p:sldId id="297" r:id="rId26"/>
    <p:sldId id="298" r:id="rId27"/>
    <p:sldId id="299" r:id="rId28"/>
    <p:sldId id="300" r:id="rId29"/>
    <p:sldId id="302" r:id="rId30"/>
    <p:sldId id="303" r:id="rId31"/>
    <p:sldId id="301" r:id="rId32"/>
    <p:sldId id="304" r:id="rId33"/>
    <p:sldId id="305" r:id="rId34"/>
    <p:sldId id="306" r:id="rId35"/>
    <p:sldId id="307" r:id="rId36"/>
    <p:sldId id="308" r:id="rId37"/>
    <p:sldId id="309" r:id="rId3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8"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22" autoAdjust="0"/>
    <p:restoredTop sz="94660"/>
  </p:normalViewPr>
  <p:slideViewPr>
    <p:cSldViewPr showGuides="1">
      <p:cViewPr varScale="1">
        <p:scale>
          <a:sx n="81" d="100"/>
          <a:sy n="81" d="100"/>
        </p:scale>
        <p:origin x="102" y="624"/>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CE221E-83ED-4F6C-BA5F-3F9E6FDB6953}" type="datetimeFigureOut">
              <a:rPr lang="en-US"/>
              <a:t>1/6/2016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4CBEF8-5CDE-472B-839B-B8BB0C881006}" type="slidenum">
              <a:rPr/>
              <a:t>‹#›</a:t>
            </a:fld>
            <a:endParaRPr/>
          </a:p>
        </p:txBody>
      </p:sp>
    </p:spTree>
    <p:extLst>
      <p:ext uri="{BB962C8B-B14F-4D97-AF65-F5344CB8AC3E}">
        <p14:creationId xmlns:p14="http://schemas.microsoft.com/office/powerpoint/2010/main" val="42632892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853E5F-CE67-483C-A264-F17AC70E9CA2}" type="datetimeFigureOut">
              <a:rPr lang="en-US"/>
              <a:t>1/6/2016</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B98AFB-CB0D-4DFE-87B9-B4B0D0DE73CD}" type="slidenum">
              <a:rPr/>
              <a:t>‹#›</a:t>
            </a:fld>
            <a:endParaRPr/>
          </a:p>
        </p:txBody>
      </p:sp>
    </p:spTree>
    <p:extLst>
      <p:ext uri="{BB962C8B-B14F-4D97-AF65-F5344CB8AC3E}">
        <p14:creationId xmlns:p14="http://schemas.microsoft.com/office/powerpoint/2010/main" val="2512805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533400"/>
            <a:ext cx="5029200" cy="2514601"/>
          </a:xfrm>
        </p:spPr>
        <p:txBody>
          <a:bodyPr>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1065212" y="3403600"/>
            <a:ext cx="5029201" cy="1397000"/>
          </a:xfrm>
        </p:spPr>
        <p:txBody>
          <a:bodyPr>
            <a:normAutofit/>
          </a:bodyPr>
          <a:lstStyle>
            <a:lvl1pPr marL="0" indent="0" algn="l">
              <a:spcBef>
                <a:spcPts val="600"/>
              </a:spcBef>
              <a:buNone/>
              <a:defRPr sz="24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3E0FA9E5-6744-4841-888F-9E7CC0C2B7EC}" type="datetimeFigureOut">
              <a:rPr lang="en-US"/>
              <a:t>1/6/2016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66475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E0FA9E5-6744-4841-888F-9E7CC0C2B7EC}" type="datetimeFigureOut">
              <a:rPr lang="en-US"/>
              <a:t>1/6/2016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66809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1412" y="533400"/>
            <a:ext cx="2362201" cy="54864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065213" y="533400"/>
            <a:ext cx="7467599"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E0FA9E5-6744-4841-888F-9E7CC0C2B7EC}" type="datetimeFigureOut">
              <a:rPr lang="en-US"/>
              <a:t>1/6/2016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18824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E0FA9E5-6744-4841-888F-9E7CC0C2B7EC}" type="datetimeFigureOut">
              <a:rPr lang="en-US"/>
              <a:t>1/6/2016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42915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5214" y="533400"/>
            <a:ext cx="8686800" cy="2286000"/>
          </a:xfrm>
        </p:spPr>
        <p:txBody>
          <a:bodyPr anchor="b">
            <a:normAutofit/>
          </a:bodyPr>
          <a:lstStyle>
            <a:lvl1pPr algn="l">
              <a:defRPr sz="5400" b="1" cap="none" baseline="0"/>
            </a:lvl1pPr>
          </a:lstStyle>
          <a:p>
            <a:r>
              <a:rPr lang="en-US" smtClean="0"/>
              <a:t>Click to edit Master title style</a:t>
            </a:r>
            <a:endParaRPr/>
          </a:p>
        </p:txBody>
      </p:sp>
      <p:sp>
        <p:nvSpPr>
          <p:cNvPr id="3" name="Text Placeholder 2"/>
          <p:cNvSpPr>
            <a:spLocks noGrp="1"/>
          </p:cNvSpPr>
          <p:nvPr>
            <p:ph type="body" idx="1"/>
          </p:nvPr>
        </p:nvSpPr>
        <p:spPr>
          <a:xfrm>
            <a:off x="1065214" y="3124200"/>
            <a:ext cx="8686800" cy="1371600"/>
          </a:xfrm>
        </p:spPr>
        <p:txBody>
          <a:bodyPr anchor="t">
            <a:normAutofit/>
          </a:bodyPr>
          <a:lstStyle>
            <a:lvl1pPr marL="0" indent="0">
              <a:spcBef>
                <a:spcPts val="600"/>
              </a:spcBef>
              <a:buNone/>
              <a:defRPr sz="24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0FA9E5-6744-4841-888F-9E7CC0C2B7EC}" type="datetimeFigureOut">
              <a:rPr lang="en-US"/>
              <a:t>1/6/2016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370133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065212" y="1828800"/>
            <a:ext cx="4251960"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5464598" y="1828800"/>
            <a:ext cx="4251960"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3E0FA9E5-6744-4841-888F-9E7CC0C2B7EC}" type="datetimeFigureOut">
              <a:rPr lang="en-US"/>
              <a:t>1/6/2016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341370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065213" y="1828799"/>
            <a:ext cx="4251960" cy="685801"/>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5213" y="2590800"/>
            <a:ext cx="4251960"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5500053" y="1828799"/>
            <a:ext cx="4251960" cy="685801"/>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00053" y="2590800"/>
            <a:ext cx="4251960"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3E0FA9E5-6744-4841-888F-9E7CC0C2B7EC}" type="datetimeFigureOut">
              <a:rPr lang="en-US"/>
              <a:t>1/6/2016</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00078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3E0FA9E5-6744-4841-888F-9E7CC0C2B7EC}" type="datetimeFigureOut">
              <a:rPr lang="en-US"/>
              <a:t>1/6/2016</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90715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0FA9E5-6744-4841-888F-9E7CC0C2B7EC}" type="datetimeFigureOut">
              <a:rPr lang="en-US"/>
              <a:t>1/6/2016</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4415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5213" y="533400"/>
            <a:ext cx="4114800" cy="1524000"/>
          </a:xfrm>
        </p:spPr>
        <p:txBody>
          <a:bodyPr anchor="b">
            <a:normAutofit/>
          </a:bodyPr>
          <a:lstStyle>
            <a:lvl1pPr algn="l">
              <a:defRPr sz="3600" b="1"/>
            </a:lvl1pPr>
          </a:lstStyle>
          <a:p>
            <a:r>
              <a:rPr lang="en-US" smtClean="0"/>
              <a:t>Click to edit Master title style</a:t>
            </a:r>
            <a:endParaRPr/>
          </a:p>
        </p:txBody>
      </p:sp>
      <p:sp>
        <p:nvSpPr>
          <p:cNvPr id="3" name="Content Placeholder 2"/>
          <p:cNvSpPr>
            <a:spLocks noGrp="1"/>
          </p:cNvSpPr>
          <p:nvPr>
            <p:ph idx="1"/>
          </p:nvPr>
        </p:nvSpPr>
        <p:spPr>
          <a:xfrm>
            <a:off x="5865813" y="533400"/>
            <a:ext cx="5867400"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065213" y="2209800"/>
            <a:ext cx="4114800" cy="3810000"/>
          </a:xfrm>
        </p:spPr>
        <p:txBody>
          <a:bodyPr>
            <a:normAutofit/>
          </a:bodyPr>
          <a:lstStyle>
            <a:lvl1pPr marL="0" indent="0">
              <a:lnSpc>
                <a:spcPct val="110000"/>
              </a:lnSpc>
              <a:spcBef>
                <a:spcPts val="600"/>
              </a:spcBef>
              <a:buNone/>
              <a:defRPr sz="18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0FA9E5-6744-4841-888F-9E7CC0C2B7EC}" type="datetimeFigureOut">
              <a:rPr lang="en-US"/>
              <a:t>1/6/2016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10171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5213" y="533400"/>
            <a:ext cx="4114800" cy="1524000"/>
          </a:xfrm>
        </p:spPr>
        <p:txBody>
          <a:bodyPr anchor="b">
            <a:noAutofit/>
          </a:bodyPr>
          <a:lstStyle>
            <a:lvl1pPr algn="l">
              <a:defRPr sz="3600" b="1"/>
            </a:lvl1pPr>
          </a:lstStyle>
          <a:p>
            <a:r>
              <a:rPr lang="en-US" smtClean="0"/>
              <a:t>Click to edit Master title style</a:t>
            </a:r>
            <a:endParaRPr/>
          </a:p>
        </p:txBody>
      </p:sp>
      <p:sp>
        <p:nvSpPr>
          <p:cNvPr id="3" name="Picture Placeholder 2"/>
          <p:cNvSpPr>
            <a:spLocks noGrp="1"/>
          </p:cNvSpPr>
          <p:nvPr>
            <p:ph type="pic" idx="1"/>
          </p:nvPr>
        </p:nvSpPr>
        <p:spPr>
          <a:xfrm>
            <a:off x="5865812" y="533400"/>
            <a:ext cx="5780173" cy="5791200"/>
          </a:xfrm>
          <a:ln w="50800">
            <a:solidFill>
              <a:schemeClr val="tx1">
                <a:lumMod val="65000"/>
                <a:lumOff val="35000"/>
              </a:schemeClr>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065213" y="2209800"/>
            <a:ext cx="4114800" cy="3810000"/>
          </a:xfrm>
        </p:spPr>
        <p:txBody>
          <a:bodyPr>
            <a:normAutofit/>
          </a:bodyPr>
          <a:lstStyle>
            <a:lvl1pPr marL="0" indent="0">
              <a:lnSpc>
                <a:spcPct val="110000"/>
              </a:lnSpc>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1960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5212" y="533400"/>
            <a:ext cx="8686801" cy="10668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065212" y="1828800"/>
            <a:ext cx="8686801" cy="41910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932612" y="6155267"/>
            <a:ext cx="1371600" cy="273049"/>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3E0FA9E5-6744-4841-888F-9E7CC0C2B7EC}" type="datetimeFigureOut">
              <a:rPr lang="en-US"/>
              <a:pPr/>
              <a:t>1/6/2016</a:t>
            </a:fld>
            <a:endParaRPr/>
          </a:p>
        </p:txBody>
      </p:sp>
      <p:sp>
        <p:nvSpPr>
          <p:cNvPr id="5" name="Footer Placeholder 4"/>
          <p:cNvSpPr>
            <a:spLocks noGrp="1"/>
          </p:cNvSpPr>
          <p:nvPr>
            <p:ph type="ftr" sz="quarter" idx="3"/>
          </p:nvPr>
        </p:nvSpPr>
        <p:spPr>
          <a:xfrm>
            <a:off x="1065213" y="6155267"/>
            <a:ext cx="5653087" cy="273049"/>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a:p>
        </p:txBody>
      </p:sp>
      <p:sp>
        <p:nvSpPr>
          <p:cNvPr id="6" name="Slide Number Placeholder 5"/>
          <p:cNvSpPr>
            <a:spLocks noGrp="1"/>
          </p:cNvSpPr>
          <p:nvPr>
            <p:ph type="sldNum" sz="quarter" idx="4"/>
          </p:nvPr>
        </p:nvSpPr>
        <p:spPr>
          <a:xfrm>
            <a:off x="8532812" y="6155267"/>
            <a:ext cx="1219201" cy="273049"/>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AAEAE4A8-A6E5-453E-B946-FB774B73F48C}" type="slidenum">
              <a:rPr/>
              <a:pPr/>
              <a:t>‹#›</a:t>
            </a:fld>
            <a:endParaRPr/>
          </a:p>
        </p:txBody>
      </p:sp>
    </p:spTree>
    <p:extLst>
      <p:ext uri="{BB962C8B-B14F-4D97-AF65-F5344CB8AC3E}">
        <p14:creationId xmlns:p14="http://schemas.microsoft.com/office/powerpoint/2010/main" val="1597054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80000"/>
        </a:lnSpc>
        <a:spcBef>
          <a:spcPct val="0"/>
        </a:spcBef>
        <a:buNone/>
        <a:defRPr sz="3600" b="1"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gif"/><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Industrialization leads to the growth of cities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9325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Waste disposal is not the only thing that can’t keep up</a:t>
            </a:r>
            <a:endParaRPr lang="en-US" dirty="0"/>
          </a:p>
        </p:txBody>
      </p:sp>
      <p:sp>
        <p:nvSpPr>
          <p:cNvPr id="3" name="Content Placeholder 2"/>
          <p:cNvSpPr>
            <a:spLocks noGrp="1"/>
          </p:cNvSpPr>
          <p:nvPr>
            <p:ph idx="1"/>
          </p:nvPr>
        </p:nvSpPr>
        <p:spPr/>
        <p:txBody>
          <a:bodyPr/>
          <a:lstStyle/>
          <a:p>
            <a:r>
              <a:rPr lang="en-US" dirty="0" smtClean="0"/>
              <a:t>Problem: Lots of people flock to the city: what should we do with all of the people that may or may not have jobs?</a:t>
            </a:r>
            <a:endParaRPr lang="en-US" dirty="0"/>
          </a:p>
        </p:txBody>
      </p:sp>
    </p:spTree>
    <p:extLst>
      <p:ext uri="{BB962C8B-B14F-4D97-AF65-F5344CB8AC3E}">
        <p14:creationId xmlns:p14="http://schemas.microsoft.com/office/powerpoint/2010/main" val="427926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Content Placeholder 2"/>
          <p:cNvSpPr>
            <a:spLocks noGrp="1"/>
          </p:cNvSpPr>
          <p:nvPr>
            <p:ph idx="1"/>
          </p:nvPr>
        </p:nvSpPr>
        <p:spPr/>
        <p:txBody>
          <a:bodyPr/>
          <a:lstStyle/>
          <a:p>
            <a:r>
              <a:rPr lang="en-US" dirty="0" smtClean="0"/>
              <a:t>Idea: I will move to the city, it’s glamorous and everyone has a job</a:t>
            </a:r>
            <a:endParaRPr lang="en-US" dirty="0"/>
          </a:p>
        </p:txBody>
      </p:sp>
    </p:spTree>
    <p:extLst>
      <p:ext uri="{BB962C8B-B14F-4D97-AF65-F5344CB8AC3E}">
        <p14:creationId xmlns:p14="http://schemas.microsoft.com/office/powerpoint/2010/main" val="133620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Reality: Slums and “flophouses”</a:t>
            </a:r>
            <a:endParaRPr lang="en-US" dirty="0"/>
          </a:p>
        </p:txBody>
      </p:sp>
      <p:pic>
        <p:nvPicPr>
          <p:cNvPr id="6146" name="Picture 2" descr="http://cdnpix.com/show/imgs/9829e7d4588051b7574042b01d2b384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12" y="2525305"/>
            <a:ext cx="3276600" cy="433269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t3.gstatic.com/images?q=tbn:ANd9GcRmIkfP98akkG4m1Wbwbuf-ZRoD0pj6wrYbEtH_qJEXlx0EYqk5eA"/>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704012" y="1663710"/>
            <a:ext cx="5470525" cy="5094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25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barn(inVertical)">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barn(inVertical)">
                                      <p:cBhvr>
                                        <p:cTn id="12"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else do these large numbers of people do if they aren’t working?</a:t>
            </a:r>
            <a:endParaRPr lang="en-US" dirty="0"/>
          </a:p>
        </p:txBody>
      </p:sp>
      <p:sp>
        <p:nvSpPr>
          <p:cNvPr id="3" name="Content Placeholder 2"/>
          <p:cNvSpPr>
            <a:spLocks noGrp="1"/>
          </p:cNvSpPr>
          <p:nvPr>
            <p:ph idx="1"/>
          </p:nvPr>
        </p:nvSpPr>
        <p:spPr/>
        <p:txBody>
          <a:bodyPr/>
          <a:lstStyle/>
          <a:p>
            <a:r>
              <a:rPr lang="en-US" dirty="0" smtClean="0"/>
              <a:t>Crime rates also increase in the cities.</a:t>
            </a:r>
            <a:endParaRPr lang="en-US" dirty="0"/>
          </a:p>
        </p:txBody>
      </p:sp>
    </p:spTree>
    <p:extLst>
      <p:ext uri="{BB962C8B-B14F-4D97-AF65-F5344CB8AC3E}">
        <p14:creationId xmlns:p14="http://schemas.microsoft.com/office/powerpoint/2010/main" val="295434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a lot of the wealthy do if the cities are so crowded and dangerous </a:t>
            </a:r>
            <a:endParaRPr lang="en-US" dirty="0"/>
          </a:p>
        </p:txBody>
      </p:sp>
      <p:sp>
        <p:nvSpPr>
          <p:cNvPr id="3" name="Content Placeholder 2"/>
          <p:cNvSpPr>
            <a:spLocks noGrp="1"/>
          </p:cNvSpPr>
          <p:nvPr>
            <p:ph idx="1"/>
          </p:nvPr>
        </p:nvSpPr>
        <p:spPr/>
        <p:txBody>
          <a:bodyPr/>
          <a:lstStyle/>
          <a:p>
            <a:r>
              <a:rPr lang="en-US" dirty="0" smtClean="0"/>
              <a:t>Many wealthy people begin to move to “bedroom communities” or what we now call the suburbs. To get away from the problems of the city.</a:t>
            </a:r>
            <a:endParaRPr lang="en-US" dirty="0"/>
          </a:p>
        </p:txBody>
      </p:sp>
    </p:spTree>
    <p:extLst>
      <p:ext uri="{BB962C8B-B14F-4D97-AF65-F5344CB8AC3E}">
        <p14:creationId xmlns:p14="http://schemas.microsoft.com/office/powerpoint/2010/main" val="199096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Immigrants”</a:t>
            </a:r>
            <a:endParaRPr lang="en-US" dirty="0"/>
          </a:p>
        </p:txBody>
      </p:sp>
      <p:sp>
        <p:nvSpPr>
          <p:cNvPr id="3" name="Content Placeholder 2"/>
          <p:cNvSpPr>
            <a:spLocks noGrp="1"/>
          </p:cNvSpPr>
          <p:nvPr>
            <p:ph idx="1"/>
          </p:nvPr>
        </p:nvSpPr>
        <p:spPr/>
        <p:txBody>
          <a:bodyPr/>
          <a:lstStyle/>
          <a:p>
            <a:endParaRPr lang="en-US" dirty="0"/>
          </a:p>
        </p:txBody>
      </p:sp>
      <p:pic>
        <p:nvPicPr>
          <p:cNvPr id="4" name="Picture 1"/>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114425" y="1600200"/>
            <a:ext cx="8636000"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598612" y="6248400"/>
            <a:ext cx="5257800" cy="369332"/>
          </a:xfrm>
          <a:prstGeom prst="rect">
            <a:avLst/>
          </a:prstGeom>
          <a:noFill/>
        </p:spPr>
        <p:txBody>
          <a:bodyPr wrap="square" rtlCol="0">
            <a:spAutoFit/>
          </a:bodyPr>
          <a:lstStyle/>
          <a:p>
            <a:r>
              <a:rPr lang="en-US" dirty="0"/>
              <a:t>Leads to places like “little Italy</a:t>
            </a:r>
            <a:r>
              <a:rPr lang="en-US" dirty="0" smtClean="0"/>
              <a:t>”</a:t>
            </a:r>
            <a:endParaRPr lang="en-US" dirty="0"/>
          </a:p>
        </p:txBody>
      </p:sp>
    </p:spTree>
    <p:extLst>
      <p:ext uri="{BB962C8B-B14F-4D97-AF65-F5344CB8AC3E}">
        <p14:creationId xmlns:p14="http://schemas.microsoft.com/office/powerpoint/2010/main" val="28520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interconnected world</a:t>
            </a:r>
            <a:endParaRPr lang="en-US" dirty="0"/>
          </a:p>
        </p:txBody>
      </p:sp>
      <p:sp>
        <p:nvSpPr>
          <p:cNvPr id="3" name="Content Placeholder 2"/>
          <p:cNvSpPr>
            <a:spLocks noGrp="1"/>
          </p:cNvSpPr>
          <p:nvPr>
            <p:ph idx="1"/>
          </p:nvPr>
        </p:nvSpPr>
        <p:spPr/>
        <p:txBody>
          <a:bodyPr>
            <a:normAutofit/>
          </a:bodyPr>
          <a:lstStyle/>
          <a:p>
            <a:r>
              <a:rPr lang="en-US" sz="3600" dirty="0" smtClean="0"/>
              <a:t>Advances in farming technology didn’t just force American farmers to the cities, it also happened in European countries as well.</a:t>
            </a:r>
            <a:endParaRPr lang="en-US" sz="3600" dirty="0"/>
          </a:p>
        </p:txBody>
      </p:sp>
    </p:spTree>
    <p:extLst>
      <p:ext uri="{BB962C8B-B14F-4D97-AF65-F5344CB8AC3E}">
        <p14:creationId xmlns:p14="http://schemas.microsoft.com/office/powerpoint/2010/main" val="112607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globalmountainsummit.org/images/statue-of-liberty/statue-of-liberty-paris-l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012" y="786122"/>
            <a:ext cx="4267200" cy="56604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dloe’s Island, Bedlow’s Island, statute of liber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2" y="786122"/>
            <a:ext cx="4267200" cy="5760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72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did we treat these “New Immigrants?”</a:t>
            </a:r>
            <a:endParaRPr lang="en-US" dirty="0"/>
          </a:p>
        </p:txBody>
      </p:sp>
      <p:sp>
        <p:nvSpPr>
          <p:cNvPr id="3" name="Content Placeholder 2"/>
          <p:cNvSpPr>
            <a:spLocks noGrp="1"/>
          </p:cNvSpPr>
          <p:nvPr>
            <p:ph idx="1"/>
          </p:nvPr>
        </p:nvSpPr>
        <p:spPr/>
        <p:txBody>
          <a:bodyPr>
            <a:normAutofit/>
          </a:bodyPr>
          <a:lstStyle/>
          <a:p>
            <a:r>
              <a:rPr lang="en-US" sz="3200" dirty="0" smtClean="0"/>
              <a:t>National, state, and local governments did little to help ease the transition for the immigrants. </a:t>
            </a:r>
          </a:p>
          <a:p>
            <a:r>
              <a:rPr lang="en-US" sz="3200" dirty="0" smtClean="0"/>
              <a:t>People tend to band together with people they know, and look for help, but not from the government. </a:t>
            </a:r>
            <a:endParaRPr lang="en-US" sz="3200" dirty="0"/>
          </a:p>
        </p:txBody>
      </p:sp>
      <p:pic>
        <p:nvPicPr>
          <p:cNvPr id="7170" name="Picture 2" descr="https://gr8byrne.files.wordpress.com/2008/11/boss_tweed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3522" y="2971800"/>
            <a:ext cx="2418315"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44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7170"/>
                                        </p:tgtEl>
                                        <p:attrNameLst>
                                          <p:attrName>style.visibility</p:attrName>
                                        </p:attrNameLst>
                                      </p:cBhvr>
                                      <p:to>
                                        <p:strVal val="visible"/>
                                      </p:to>
                                    </p:set>
                                    <p:animEffect transition="in" filter="barn(inVertical)">
                                      <p:cBhvr>
                                        <p:cTn id="15"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Settlement house</a:t>
            </a:r>
            <a:endParaRPr lang="en-US" dirty="0"/>
          </a:p>
        </p:txBody>
      </p:sp>
      <p:sp>
        <p:nvSpPr>
          <p:cNvPr id="3" name="Content Placeholder 2"/>
          <p:cNvSpPr>
            <a:spLocks noGrp="1"/>
          </p:cNvSpPr>
          <p:nvPr>
            <p:ph idx="1"/>
          </p:nvPr>
        </p:nvSpPr>
        <p:spPr/>
        <p:txBody>
          <a:bodyPr>
            <a:normAutofit/>
          </a:bodyPr>
          <a:lstStyle/>
          <a:p>
            <a:r>
              <a:rPr lang="en-US" sz="3600" dirty="0" smtClean="0"/>
              <a:t>Jane Addams</a:t>
            </a:r>
          </a:p>
          <a:p>
            <a:r>
              <a:rPr lang="en-US" sz="3600" dirty="0" smtClean="0"/>
              <a:t>Hull house helps teach in immigrants English, and help them become accustomed to American life.</a:t>
            </a:r>
            <a:endParaRPr lang="en-US" sz="3600" dirty="0"/>
          </a:p>
        </p:txBody>
      </p:sp>
    </p:spTree>
    <p:extLst>
      <p:ext uri="{BB962C8B-B14F-4D97-AF65-F5344CB8AC3E}">
        <p14:creationId xmlns:p14="http://schemas.microsoft.com/office/powerpoint/2010/main" val="75904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Content Placeholder 2"/>
          <p:cNvSpPr>
            <a:spLocks noGrp="1"/>
          </p:cNvSpPr>
          <p:nvPr>
            <p:ph idx="1"/>
          </p:nvPr>
        </p:nvSpPr>
        <p:spPr/>
        <p:txBody>
          <a:bodyPr/>
          <a:lstStyle/>
          <a:p>
            <a:r>
              <a:rPr lang="en-US" dirty="0"/>
              <a:t>B</a:t>
            </a:r>
            <a:r>
              <a:rPr lang="en-US" dirty="0" smtClean="0"/>
              <a:t>uildings had been small, 2-3 stories. </a:t>
            </a:r>
          </a:p>
          <a:p>
            <a:r>
              <a:rPr lang="en-US" dirty="0" smtClean="0"/>
              <a:t>Wood could not support taller buildings</a:t>
            </a:r>
          </a:p>
          <a:p>
            <a:r>
              <a:rPr lang="en-US" dirty="0" smtClean="0"/>
              <a:t>If buildings were any taller, it was difficult to get to the top </a:t>
            </a:r>
            <a:endParaRPr lang="en-US" dirty="0"/>
          </a:p>
        </p:txBody>
      </p:sp>
    </p:spTree>
    <p:extLst>
      <p:ext uri="{BB962C8B-B14F-4D97-AF65-F5344CB8AC3E}">
        <p14:creationId xmlns:p14="http://schemas.microsoft.com/office/powerpoint/2010/main" val="398037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all the Hull Houses did</a:t>
            </a:r>
            <a:endParaRPr lang="en-US" dirty="0"/>
          </a:p>
        </p:txBody>
      </p:sp>
      <p:sp>
        <p:nvSpPr>
          <p:cNvPr id="3" name="Content Placeholder 2"/>
          <p:cNvSpPr>
            <a:spLocks noGrp="1"/>
          </p:cNvSpPr>
          <p:nvPr>
            <p:ph idx="1"/>
          </p:nvPr>
        </p:nvSpPr>
        <p:spPr/>
        <p:txBody>
          <a:bodyPr>
            <a:normAutofit/>
          </a:bodyPr>
          <a:lstStyle/>
          <a:p>
            <a:r>
              <a:rPr lang="en-US" sz="3600" dirty="0" smtClean="0"/>
              <a:t>These Hull Houses also become hubs for women’s activism.</a:t>
            </a:r>
          </a:p>
          <a:p>
            <a:r>
              <a:rPr lang="en-US" sz="3600" dirty="0" smtClean="0"/>
              <a:t>Successfully lobbied in Chicago for anti sweatshop law.</a:t>
            </a:r>
            <a:endParaRPr lang="en-US" sz="3600" dirty="0"/>
          </a:p>
        </p:txBody>
      </p:sp>
    </p:spTree>
    <p:extLst>
      <p:ext uri="{BB962C8B-B14F-4D97-AF65-F5344CB8AC3E}">
        <p14:creationId xmlns:p14="http://schemas.microsoft.com/office/powerpoint/2010/main" val="311778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everyone is happy about the immigrants.</a:t>
            </a:r>
            <a:endParaRPr lang="en-US" dirty="0"/>
          </a:p>
        </p:txBody>
      </p:sp>
      <p:sp>
        <p:nvSpPr>
          <p:cNvPr id="3" name="Content Placeholder 2"/>
          <p:cNvSpPr>
            <a:spLocks noGrp="1"/>
          </p:cNvSpPr>
          <p:nvPr>
            <p:ph idx="1"/>
          </p:nvPr>
        </p:nvSpPr>
        <p:spPr/>
        <p:txBody>
          <a:bodyPr/>
          <a:lstStyle/>
          <a:p>
            <a:r>
              <a:rPr lang="en-US" dirty="0" smtClean="0"/>
              <a:t>Rise of Nativism (this is the idea behind the Chinese exclusion act.)</a:t>
            </a:r>
            <a:endParaRPr lang="en-US" dirty="0"/>
          </a:p>
        </p:txBody>
      </p:sp>
      <p:pic>
        <p:nvPicPr>
          <p:cNvPr id="4" name="Picture 1"/>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827212" y="2209800"/>
            <a:ext cx="7315200"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834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the arrival of immigrants mean for Labor Unions?</a:t>
            </a:r>
            <a:endParaRPr lang="en-US" dirty="0"/>
          </a:p>
        </p:txBody>
      </p:sp>
      <p:sp>
        <p:nvSpPr>
          <p:cNvPr id="3" name="Content Placeholder 2"/>
          <p:cNvSpPr>
            <a:spLocks noGrp="1"/>
          </p:cNvSpPr>
          <p:nvPr>
            <p:ph idx="1"/>
          </p:nvPr>
        </p:nvSpPr>
        <p:spPr/>
        <p:txBody>
          <a:bodyPr>
            <a:normAutofit/>
          </a:bodyPr>
          <a:lstStyle/>
          <a:p>
            <a:r>
              <a:rPr lang="en-US" sz="3200" dirty="0" smtClean="0"/>
              <a:t>Many immigrants are willing to work to “starvation”.</a:t>
            </a:r>
          </a:p>
          <a:p>
            <a:r>
              <a:rPr lang="en-US" sz="3200" dirty="0" smtClean="0"/>
              <a:t>How would the “nativists” respond to this?</a:t>
            </a:r>
          </a:p>
          <a:p>
            <a:r>
              <a:rPr lang="en-US" sz="3200" dirty="0" smtClean="0"/>
              <a:t>How do labor unions respond?</a:t>
            </a:r>
            <a:endParaRPr lang="en-US" sz="3200" dirty="0"/>
          </a:p>
        </p:txBody>
      </p:sp>
    </p:spTree>
    <p:extLst>
      <p:ext uri="{BB962C8B-B14F-4D97-AF65-F5344CB8AC3E}">
        <p14:creationId xmlns:p14="http://schemas.microsoft.com/office/powerpoint/2010/main" val="387661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Government Action in regards to labor</a:t>
            </a:r>
            <a:endParaRPr lang="en-US" dirty="0"/>
          </a:p>
        </p:txBody>
      </p:sp>
      <p:sp>
        <p:nvSpPr>
          <p:cNvPr id="3" name="Content Placeholder 2"/>
          <p:cNvSpPr>
            <a:spLocks noGrp="1"/>
          </p:cNvSpPr>
          <p:nvPr>
            <p:ph idx="1"/>
          </p:nvPr>
        </p:nvSpPr>
        <p:spPr/>
        <p:txBody>
          <a:bodyPr>
            <a:normAutofit/>
          </a:bodyPr>
          <a:lstStyle/>
          <a:p>
            <a:r>
              <a:rPr lang="en-US" sz="3200" dirty="0" smtClean="0"/>
              <a:t>(Other than the Chinese exclusion act)</a:t>
            </a:r>
          </a:p>
          <a:p>
            <a:r>
              <a:rPr lang="en-US" sz="3200" dirty="0" smtClean="0"/>
              <a:t>No paupers (very poor), criminals, or convicts (1882)</a:t>
            </a:r>
          </a:p>
          <a:p>
            <a:r>
              <a:rPr lang="en-US" sz="3200" dirty="0" smtClean="0"/>
              <a:t>No importation of foreign workers under contract (1885)</a:t>
            </a:r>
          </a:p>
          <a:p>
            <a:pPr lvl="1"/>
            <a:r>
              <a:rPr lang="en-US" sz="3200" dirty="0" smtClean="0"/>
              <a:t>If we have tariffs to protect industry, why can’t we have tariffs to protect workers.</a:t>
            </a:r>
          </a:p>
          <a:p>
            <a:pPr marL="365760" lvl="1" indent="0">
              <a:buNone/>
            </a:pPr>
            <a:endParaRPr lang="en-US" sz="3200" dirty="0"/>
          </a:p>
        </p:txBody>
      </p:sp>
    </p:spTree>
    <p:extLst>
      <p:ext uri="{BB962C8B-B14F-4D97-AF65-F5344CB8AC3E}">
        <p14:creationId xmlns:p14="http://schemas.microsoft.com/office/powerpoint/2010/main" val="4196416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Religion in the city</a:t>
            </a:r>
            <a:endParaRPr lang="en-US" dirty="0"/>
          </a:p>
        </p:txBody>
      </p:sp>
      <p:sp>
        <p:nvSpPr>
          <p:cNvPr id="3" name="Content Placeholder 2"/>
          <p:cNvSpPr>
            <a:spLocks noGrp="1"/>
          </p:cNvSpPr>
          <p:nvPr>
            <p:ph idx="1"/>
          </p:nvPr>
        </p:nvSpPr>
        <p:spPr/>
        <p:txBody>
          <a:bodyPr/>
          <a:lstStyle/>
          <a:p>
            <a:r>
              <a:rPr lang="en-US" sz="3200" dirty="0" smtClean="0"/>
              <a:t>What do you already think is going to happen?</a:t>
            </a:r>
          </a:p>
          <a:p>
            <a:r>
              <a:rPr lang="en-US" sz="3200" dirty="0" smtClean="0"/>
              <a:t>Raise of liberal Protestants</a:t>
            </a:r>
          </a:p>
          <a:p>
            <a:pPr lvl="1"/>
            <a:r>
              <a:rPr lang="en-US" sz="3200" dirty="0"/>
              <a:t>s</a:t>
            </a:r>
            <a:r>
              <a:rPr lang="en-US" sz="3200" dirty="0" smtClean="0"/>
              <a:t>ought to incorporate modern culture into the church reject literal interpretation of the Bible</a:t>
            </a:r>
            <a:endParaRPr lang="en-US" sz="3200" dirty="0"/>
          </a:p>
          <a:p>
            <a:endParaRPr lang="en-US" dirty="0" smtClean="0"/>
          </a:p>
        </p:txBody>
      </p:sp>
    </p:spTree>
    <p:extLst>
      <p:ext uri="{BB962C8B-B14F-4D97-AF65-F5344CB8AC3E}">
        <p14:creationId xmlns:p14="http://schemas.microsoft.com/office/powerpoint/2010/main" val="14140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immigrants and religion?</a:t>
            </a:r>
            <a:endParaRPr lang="en-US" dirty="0"/>
          </a:p>
        </p:txBody>
      </p:sp>
      <p:sp>
        <p:nvSpPr>
          <p:cNvPr id="3" name="Content Placeholder 2"/>
          <p:cNvSpPr>
            <a:spLocks noGrp="1"/>
          </p:cNvSpPr>
          <p:nvPr>
            <p:ph idx="1"/>
          </p:nvPr>
        </p:nvSpPr>
        <p:spPr/>
        <p:txBody>
          <a:bodyPr>
            <a:normAutofit/>
          </a:bodyPr>
          <a:lstStyle/>
          <a:p>
            <a:r>
              <a:rPr lang="en-US" sz="4000" dirty="0" smtClean="0"/>
              <a:t>Roman Catholics, and Jewish religions see a large increase because of the large number of immigrants. </a:t>
            </a:r>
            <a:endParaRPr lang="en-US" sz="4000" dirty="0"/>
          </a:p>
        </p:txBody>
      </p:sp>
    </p:spTree>
    <p:extLst>
      <p:ext uri="{BB962C8B-B14F-4D97-AF65-F5344CB8AC3E}">
        <p14:creationId xmlns:p14="http://schemas.microsoft.com/office/powerpoint/2010/main" val="140482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challenge to the church</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http://darwin-online.org.uk/graphics/1859_Origin_F373_title2Christscopy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0212" y="1752600"/>
            <a:ext cx="5662232" cy="463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education continues to grow</a:t>
            </a:r>
            <a:endParaRPr lang="en-US" dirty="0"/>
          </a:p>
        </p:txBody>
      </p:sp>
      <p:sp>
        <p:nvSpPr>
          <p:cNvPr id="3" name="Content Placeholder 2"/>
          <p:cNvSpPr>
            <a:spLocks noGrp="1"/>
          </p:cNvSpPr>
          <p:nvPr>
            <p:ph idx="1"/>
          </p:nvPr>
        </p:nvSpPr>
        <p:spPr/>
        <p:txBody>
          <a:bodyPr>
            <a:normAutofit/>
          </a:bodyPr>
          <a:lstStyle/>
          <a:p>
            <a:r>
              <a:rPr lang="en-US" sz="2800" dirty="0" smtClean="0"/>
              <a:t>But what about adults?</a:t>
            </a:r>
          </a:p>
          <a:p>
            <a:r>
              <a:rPr lang="en-US" sz="2800" dirty="0" smtClean="0"/>
              <a:t>Chautauqua movement</a:t>
            </a:r>
            <a:endParaRPr lang="en-US" sz="2800" dirty="0"/>
          </a:p>
        </p:txBody>
      </p:sp>
      <p:pic>
        <p:nvPicPr>
          <p:cNvPr id="1026" name="Picture 2" descr="http://www.rogerwendell.com/images/boulder/boulder_chautauqua_park_entran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012" y="2463092"/>
            <a:ext cx="5866853" cy="439490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jpeg;base64,/9j/4AAQSkZJRgABAQAAAQABAAD/2wCEAAkGBxQTEhUUEBQWFRQXFBgUFxUYFRUYFBQYFx0XFxcYFxcZHCggGBolHBgUITEhJSkrLi4uFx8zODMsNygtLiwBCgoKDg0OGxAQGywkICQsMCwsLCwsLCwsLCwsLC8sLCwsLCwsLCwsLCwsLCwsLCwsLCwsLCwsLCwsLCwsLCwsLP/AABEIAKcBLgMBIgACEQEDEQH/xAAbAAABBQEBAAAAAAAAAAAAAAACAAMEBQYBB//EAEwQAAIBAgMEBQYKBwUHBQAAAAECEQADBBIhBTFBUQYTImFxFDKBkaGxI0JSU3KSwdHS8BUWM1Rik+EHJHOiwkOCsrPT4vFEg5Sjw//EABoBAAMBAQEBAAAAAAAAAAAAAAABAwIEBQb/xAAtEQACAgEDAwIGAQUBAAAAAAAAAQIRAxIhMRNBUQQiFDJhccHwgSMzUpGhBf/aAAwDAQACEQMRAD8A8mpV2KUV6pyHKVdiuxQANKKKKUUAcilFdilFAjkUooopRQAMUqMJoTyrlAHIpRXYrsUADFKiilFAAxXYrsUooA5FKK7FdinQAxSoopRRQAxSoorsUADFKKKKUU6AGKUU9Yt5mjx9gJ+ym4pADFdiuxSimI5FKK7FKKAORSiiilFFADFKKKK5FAAxSiiilFAARSiuxSisjORSoopRToDlKuxSooDkUooopRRQgYpRRRSinQDlodl/AentCmop615r+A/4lpuKyuWNgxSiiilFaoRyKUUUUoooAYpRRRXYoAGKUUUUopgDFKKKK7FFABFdiiilFFCBilFFFKKdBY/s5ZuKOcj1giowqXs39rbn5YqMorK+Z/vkfYGKUUcUorVCsGKUUUUoooLAilFHFKKKCwIpRRxXIooAYpRRRSiigsbilFFFKKyMGK7FFFKKdADFKKKKUUUI5FKKds3MsnKjaRDhiPHQgz99RcRtYgx1Nkei5/1Kjly9PlFIQ1dx2KUVF/TbcLNn6jH3sa5+m7nC3a/kofeKl8WvBvovyWNpTlfwWfrCmoqMu27vzdrv+AT7BTqbcuaE2rQjj1KxPDeCOdZXq0r2H0X5HIrsUNh8wmnYrshJSimiDVOgIrsVdbF6L4rFQbFlinzjdi19dtD6JNaSx0SwdgA4u+2JuFsow+FEy0TlLecw8AprGTNCHLNRxylwYSzZZ2CopZjuVQWY+AGprVYHoDfK9Zi3t4S3zumbh+jbB1PcSDW0sXLtsOuCsWMFbAKxcVvKXbLGoUFtGOjMR5vHdTQwFvMGc3MQQSZxBV0LHKMwtAQCAsCS2/jpHDk9f/ijph6W+SHsjo7hAxTC4V8cwEvfusUw4GXOQpAy5iNADqCd4EkNbX6E4MkAPcwF5iQLN4Z7ZjU5WmcvDNmI03VsNnYF8pe4VS2y3QoJChjcVlJVBpEsSSANJpvErew5C3MrqVIAYLctspiQMwMDQSNNwrnXqcq91v8AfoW6EH7djy3bHQbGYcZja61N/WWT1ixzgDMB3kRWciva7FxFzNZNyxeaSGDG5YJIyjNaOoVRuCnSBvpbS2el+BicLbxhMk38MCl5VHF10fPJHY1ETyNdWP16fzL/AEQn6Vrg8UilFegYvoFZusRgMUpcb7F/supInLnUecBwy6Eamsrtjo9icKf7zZdB8qJtnwdZX2zXdjzQn8rOaUJR5RUxSNHlqFiMe1tpttlIESN4+7+lLNkWONihHU6LHZpU3rYJGtxRvHEio7MASJG/mKYu47HaTdvDwusPcab8uxvz17+c/wCKuP43e6/6dPwzqvwTVQncJ8NadXCudyOfBG+6qs4zGHfdu/zm/FTfW4k/7R/5jffT+NfhC+G+5dDA3TutXP5b/dTNy2VJDAqRvBBBHiDUHBda+r3HyjTz219u6rAiurDOc1bVIhOKi6QEVyKcilFXJjcUoo4pRQAEUoo4rkUhjUV2KKK7FIAIrsUUUop0AOWlFSMQsEfRU/5RTUUou1Y3swYo7GBF1guZFMGGuMEXduLHQUoqRgEBuANu19xqedf0pfZm8P8AcX3Ie19mnD285uWLhLBALd1bhG8ywXcIHrNMbEwflAcl7SdWAxzMFLrBkKOLae2rnpJhA9u2iFAS+9mCxCtEloCjTieVVXRdQUxOgPwM68PO1rwk7hqPTltk0kPZ2I6y8iHKquwUToFzGASeXM1o9t9HWFgCy9u9dNxYt2WNy4w7WoVV1jurMdHLtpcVZbEKWtC4udVJDETwII1G/eN1e+YfaNsrk2faxFtMoJ6nBhm3ssO5fUyp17t5rUo1JNGYzelpnnuwf7OcSB1mNe3hLcFiHIe8QNSRbU8p3me6tXsrZ2FthTgcKcS5LAYjFdmwuWDmBYBCJMaDNpxq+w2EsNcfrMLjL7lurN65ZlV7KqYQ9kaSScs6kU+2KFxDcfCY8qELAsFOgEhVUaieAiK31ZqOlPYmoRu2VWMW7eL+U4l9xRbWGOWyAUyks9xMz6ltMo8dYHbFpLcdTbS1AIm2sMQYnNc89pgTmY7qtWtQJOAxcyFUZrXaJniGhQI3mBSe3GUeQYrMc3ZDWjAXLqWz5dS0RM6GoNSZdSgiqy0aQCJEidRqJHKeHjViyCcowGKLBQzCbcLJYASWhjCzoTE0VtULFVwOLIDZS3YAB0zaFgTE7wNY0ml02a6iJ+1LGdluorNbNhlUqdF7DApGU5TTe0Yt4VLdxe2WLKrHtW1+UYA4zoefdTOB2ibYNy3hMYtvKxzSsMIMHq82Yk6R2ZE0zccmWuYDFZjAE3LbM7EgAEhzGkmTpp4VaTbjRBUpWVn530lJBkaEbiCZHpqzMiB+jsRnJ0XrbcQB2mLh8qwcogmTOm41022Og2ZdLRLA30AUHzYfPlYmDIG7Sd4qOh/tluqiFcxZdct5VuDXtEZbqzvKXVhlJ4mTUjDXcoCYa91acbWIBu2zpARbg1VNSSSCZA1p7ydz5uzXMaGcSiw28gS3aUSO0NDrypdS2/8AR13q9+br16zLz6rNmzfw762oyX6zDlBlLtbothb0m7h3wnDymyV8nJA1YrqqrMxuJ0rBbS/suxMi5hblvF2pklDkuDlNtj7ASa9Zsdckn9H3VngMSjZm+KGUNAE7y2goMWL7mfILlt5zL1WIsorNxd2XshgCQJ1OYxzFXkm1Tdk9MU7R5jtjYVpVabjrcVC5Q2GDSFJgywjXSawOxwbt9Ed2AZoJ86O8LIk90ivc+lG23CDCX8IzX7yOLQd7dwgZSJRlXtNMyOXHWK8f2BsHFJirRbDX1AcS3U3IHCZipxjpiykpuTRB6S2uqxDW0diq5YLKEPaAbVQx5xv4VpdibNsGzbuXWvlmWSES1lGpGhZwTu5VG6W9GMU2Ja4uHusj5CCttm0ygTAGg041osHsW6tkFrboEGsrlCgk5ZBFZyX00zeOuo0zN4i2AzBdwYgTEwCYmNKby1JxC9tvpH3mht2ixCqJJIAHMnQV9JD5V9jxZfMxjLRKmh7h9oFFFEo3+H2inLZBHkZilFORXIp0KxuKUU5FcilQWMxXYrpIG8iugjmPWKw2lyapsGK7FPrZJ3U9awTT5rHuAOtSl6jHHubWKb7EfEbx9BP+EU3lo9qubdwZ7bW0ZRlJDCCuhEka8D6a6BWsM4zjsLImnuK8BmMCBO7lUrY2Fe5eVLUZzMSyqDoZ7TabpprEL2j41P6Nj+9Wfp/YaMivC/t+BwdZF9/yekbR2ng7TW1v4mwjph7VtgdSWQNJMSNcw4z7K6nSHAHD3F8rsEZrbEzuAI+LEmY4Co5tCQ2UZssZoGaIGk74p4YXODKhgozGQCBECdfGvA6n0PVeP6jOytv4BbqEYvDN2py+bm3aSVjfzq06F9I1t4ZiqyrYrFMNBoDeeBoY3RUEDn+dDTjWlW2gUBQC+gAA3zuHjR1H2DpruaY9MP4PYPxVw9MP4D6xWUAoqz1ZGulE1B6Xn5s/W/pUqzt284zJh2I5yNfDs6+ispgEVrqB/NLqD4Eia1QQBvhDrx03QT2RO4AREVTG5S5ZPIox7EZulrAkG0QRoQWgjxGWh/W9vm/83/bUTpMo+DY+eVYHmVBhSe/zhPdVJH51rEpyTqzUYRkro1uG6Q3rn7OyzAaE5hE8pKxNNX+k1xDle0VPIsB/p1qJtCyIRcoKAW8uhIgoWLb4ktmk03i5Nhg4gI1oWzBmWTtqJ4aAxVXqUbsmtLlVEr9bG+R/mH4Kcw/SK65IS2TGpOdQAO8lIFZeKnYxW8mTJlyRcLzlg3Ay5c2bTzN3pqcJSk6s3OMYq6LrE7evIAWt9k6BhcRlJ5ZlUiajfrW/yfav4ar9hk9XcBy9V1VwvGSM/Z6s9njOlV0fmKc3KL5DHGMlwaD9an+R7V/DXP1qufJ9o/BWfIpR+YrHUl5N9OPgn7Rx1vrsNj74UdSblqSTmQOBqABB1Mbp7XKq270tw2YxZxrak6YV438CasbP7Jfp3PdbqIy6mn1GZ6aOY3ptZYIFsYt8qBexhm7MfFJZgJHdIpuzt+1ftXMP1eItG4oAN2wQOyS0yrEATz38KkYnDMhyuIMA8DvEjd40zH59dDyPuNY12PN9o2gLtwA5odhMRMHlwruzF+Gtz8tffTu00+Gu/wCI/wDxGi2Tbm/b+mvsM19KlWL+PweK/wC5/JXBaJE9xpMQBJ5VGs7UthjmuBNNCc/syKT6431L1OeMFXc3ixuTvsP5a5lqNito2z5mItTxlL5//MVDubSy7r1t+4W7o94FTj62D5TRp+nkuGWmWuZarLO2p85R6CftFEdscl9tUfq8Pkx0Z+AbG3XAyzcUb+xcdfYDV5cuWksWLr3Mc5vK7QMYqQUc2yADbPLTtVUeSWrQzPrA1nUk8gNw8auNr4C9cwuB+AuA5b8qLVw5AbpKzC6aeuvKlkc+TtUNPAWxsRhsRfFgrj1ZlcgtjBEojPrFrjliaqW21gTvw2Jbxxg/6NXnQfZNzy1S9m6oVL5k2nVZ6q4BqRxJiKy/6tXzGWxfkmI6m7Hplansb3Je37GH6jDX7CPaF7rQyvd605rbKu/KumvLjVbhcW1v+JOX3HhWsbojiL+BwluFtPbfE5lu50aGZIIXKSRoeFOYH+zO4B8LiFWfkWmYD0uU91ajk0O4sThqW6ImJuBnYzJ0nnqoIn0RU3o6v95tfT+w1enoRh+uZ3e6WBykZ1QSgC6qqluHOrnC7KsWyDbtgMCIbtsfW7aegV1P10Ok4Nb1RNellrUlxdkrl4f6RUmxtx8OQlu2j9a8EuxGQKCxIhTmOg00Gg1qLy8P9IqLjf2tn6b/APLavKTrc9Bq1ROn8+g1IuISiwCe0+4E/Jj7fVUcfZ9lTBinW2uR3Xt3PNdh8jke8+ukgf0I4sN8hvqmiTCuTCoxPIAz6hR/pG989d/mXPvpeUPchLly4ykiR1tzn3NRsHuC/Rt75q59VvuqwW5ioGayXI0DNbbN6SCM3pmh2riLdq89tbFshTAJNydwOvaqL+kU/d7fru/jrfti+SfukuDt/A4m4xZ0uFj/AAn0AAbh3Cg/RF/5p/UaI49P3e1/9n4q4Men7va9T/ipVHya9/gk2bOJVQhs51BkK6E5T3EQR4TFDi8LibkZrbAKIVVQqq+A+060z5en7vZ9T/iofLk/d7Pqf8VO41VszUrukL9E3/mn+rUjD7PxKSFttlYQysgZG+krAg1FbEof/T2PqE/6qDrbf7rhv5IPvpe1Gve+xNvYDEsuTqsqAzkVFRJ5kKBJ7zUb9DXvmz+fTTRe1+64X/49v7qnbLwVi91qvhsNAsuRGHtAzoN8d9P2yZn3RXCIg2VdO5CdSNI3jQjfS/RF75s/n01W2MOqKFQBVAgKNAPCiyise0pUi2fDPbtgOpXtude8JHuPqqGrlWzLvBDDxGoorNuLYI+W+nDdaoLg0ofIL6hX9o3b+t/JmXs9hWVY37mZjOvPhTDfn20Nre30vsWiJouwqtjB7XX4e59M+01G2bjEGJtIDLFtw4QCTPqrfO06HUcp09RBFBsfZGH69GWxaDhtCLVtTMGdVjgeVeo//QvHoSrajg+Dqepv6niWJx7PqxgchvrRdEcWbeC2jesgLdtJh8j5VYgPdCt5wI3VsdodF8Lct27TIFS1nCFDcDds5mzMcxbWYndNDszoWq4bGWMMxJv2l1uOuVercOCcqCBNcutSZR42jz79eMd8+f5dr8FaLpji7+Ie3btXJs+T2TckL+0Ky+oEk6+FWKdA2w1o3CbBKrLEXMzd8SBHsrI3sYAGBLKSxIiII+tXVHHjVNtP6Ig5y7KiHfwhtxnE67+B9FRHmTkUxPOTT9y6DrmJ8f8AyaiXrpXdpPKueTVtJG0n3JOKu9Y06xyGoFe07MxtxMHggjlQcHaMCNTBE+wV4xsxkzjrs4TUMbYUuOUKxAOveK9y2FYt3MJhstm86LYRUYth0Zk4Er1+h1rErqkWg0nbHtm7RuszBnJ+CuHhvCMQfXUb9MXRE3WEmBqNTvgeo1a2cKEMrh7s5WX9rhtzAqf9vyJrOdIthXLyFBZe0uYFHXEWCSfii4puwO0eBO70VPTIprj4LjH4wmzZdnJ7LktO8BjqT4VirnSls+RbXaJ0JM6CZEaHNu9RNVGPxuJtItlzlRQYi7aJMtLEakqTBIB5zrUrozhlAa9dtrdGbRuuZrkMRJCBZMQSTK09HkSyLsb/ABv7a7/iH2waZB3eM1ZbMs+UMWz21Zu2V6rMxGmuYXym6NIp02LRV8mJLlVJyqMMqGOAKoWPoasOD5NLJ2KheHh/pFRsd+0sf4j/APLufdUgff7hRkajQGCSCVUwdV0kGNCRpzrBU6Dp6PsFPufg1/xLnut0wu4eH2LTzj4Nfp3PdboAaincMozLw1HOmQKctbx4ikgZssTsi1dusTbuFiAxObKusgASN/ZPs50xf2Jh0jOrLO6b1sT66n9IsebNt2txnIRFPIsX7UcYGYx3VgMsmTJYmWYklm7yx1NXm4x7EMalJcm1Xo7a3i28f4iUJ2DZkAWrhJn44gRzJ8RVT0X2i1u4qT2HOWOROgI5axPjWv2lieqR7kTktuwHMiCB6TApxUZK6Mz1RdWUmI2NYQTcUoObXkA9ZNdtbDssJVGYcxdQj1g1kL7s7l7hzOd7H3D5K8gKl7KxzWXDLu+MODDjPfyrGuN8FNEq5NM2w7I/2TkyBGcca5e2NYQZnQqvEtdUD1k1oDrHorzvamMa9cLsZEnIOCLwAHAxEnifRW56YrgnDVJ8mhw2zcNc/ZqHjflvq0epqlJgEtBilsqSjLOedOOnqrH2LhRgymGG48a32Hv9ZZD7syEnxjWiDUuw5qUe55uTXDRRXIrnOgl2v2Q+m/ut02+710aH4IfTb2hKCaYiNa3t9L7FojTtwknUk6cTTTUAMOpFTNhj4dPH7Kae7YGUFb5b4zW7122oPgLoB9C1NOz7ZyZMRdBbVQGtOx/nWifbVFHwyUpvuinubz41N2Q8dfO7ye5Poijx2BW1HWX9+7Natk+JFsrp6KoNpY4WWBbEWlsNmt3SLDsQH7Kh1GI1Rp84REcaFB2DybD3lCMpIZSuWSQQRH3b6856S7A8mVLgdLlu4bmVRIKgGAG9utVl/ab27tw23Cyx8yQsEmAs65Y4Got/aJcjMSYECZMcTE7q3GLjwYnk1diOqqSdY48/bUq5dtmMlvL3ZvvqLcuA/wBKSYdm0VWYjWFUnT0VVW1RF1yXSojQRPjW86MR5OkDSSP8zmvPruIUbj+fE16R/Zs+ZLQI0LsCDqD5x1576hKJ0QfIz0hxd63bJsIGMGTvKbtcvGsPjto3spzhhJae2wUEmSAnPxma9iwfSC3etrcTCqAw0llDDhwUwa8j2/cuLeYXrZDvrJysNeUCIjSnCK4FOUuSKNpdm4VChmCjMJzbjm0ELru3VYdFcSLF5GbOtxXU+bmVlntIywTJWR/vCOdVeybigMYSRBBYsO8gaFZid49dWeC6RlWz5LfWpkyM25erU8IhgTDa/GE91Ua2Jp72bPbmOx9/EXPJ0IRrCHqAgLIjEgFpggkJqsxDRuNaYbJvC3LW27KySY4DU++sTjell7rzdLDO9iyHg5R2MxI0j4zEiDy9G3wvSq/fw+YoiB0MqVuFgCCNCX5bjFTyKPcpicuw5s/ZzXgerkxv0Gk6AakcjU39X73yT/l8flVX4XFvZw197TZWFzDgGFMB7mRoDAjcTwp9NqYj59vqYf8A6VYWmtyj126Jdro/dnVfR2e7+LuqFimOQShSLt1dSpzAZO1puB10OulTNmbSvm9bDXWKm4oIKWIIJEjS0D6jTO1F0IHC9cHupPTWwLVe5XCjSkttuVOLZPKsFDd7YwAv9gnKOy08dOsH21V/qonzjeoUPTjaXU2hDshZrYlCwaBnLarqBWOHSLj5RiP5t/8AFV5uKe6OeClWzNzh+jSoysLjSrBh2eIM1bbQs9YpQmMysCY55dwrzjZ/SBeutA4i92rttIN29BLuqgEFuJIGtb/pC5Fi8VJBFm6QQSCCFkEEag6VqDi06Qpppq2Vg6KJ8431RXf1Vt/OP6h91Z4Xrnzt7+fe/HXTdufO3v5978VS1Q8FNM/JvxIUajSBuPAjhVAOi1v5x/q/0rQWvNXwXv5V5xcvsAWa7egAk/D3tw1Px6rNpVaJY03dM1Q6MW/lv6h91WuGsZLeQEkBSBIIPpPGvODtFfn7p/8Afvn/AFVqtk9I8KtlUa92spmesYz3kgzShKN+DU4yrmzKiuVyzcDCV1HppzJXOdBIwykoAON0DlvEVa/q+3MfXX7qr8AIy/4yfbXdq4q4L1wC7dAztAF1wAJOgAOlUjpq2TlqbpE49H25r9f/ALagbU2ebSgtBkx2XmNJ1GUaVDOJufPXv5938VWO0WJwtrMWY9YdWZmO7mxJp3Fp0hVJNWyut7EuuodYg6jWhwWHvW8bYtuwFtrd12TKpzG3ly9reNbk/wC536MLtS8miXIUbgUtkD05Z9tO4XFu+MwbXCCSuKQQuUQFtNzNOGm9jOTVW4tp4C89x2yMZYx4cPZFYHp7hrKWyHlL+bdwK9mZ79+ncT47TbnSTF2xd6oWWKFsoKXJIUnees1Mdwnury3pR0j8tXPdtqt0QA6AgMNPOBY5vZEca1FK7QpylVNGbuJyM00VNO5oAig6w8qqRAIr1KwyKihQAMo0AiK8wu7hWo2jtrImYKufOVA3jKshj6wtdPp8vTtkc2PXRQW2U7+Ws+PfWx6IdL7WF6oODpdkmCQFJEnTXQZqyeztj3LyF7ZUwYIJOYeiO8VJPRfETELJ/iFcb092dMdS4RosF0zS3ZW0VY6MCUaGUEmCCRoe7wNVFrbS9YznMxM6kAZZksQswCTl4c99Rf1Yv8h9YV09GL44D6330loXcbc32Ilu750azun08Nx4eqjS2CJ04kLuA8amWejmJiFQHn21n37qNejuJ4oPrL99DkvJnTLwWO1sVh3ugW83U9WiwC2pU9qAxJCkk6Tzr0HB4tXtKbY7JWF4aAaaRp4V5jc6PYiFKLJAO5136d9WmzL2OtA22TMp1MuuZQZDEEGeXqrE0pdyuJuPKPRRcJwmJkD9pY4/JvDup23e03c+P9KqsNtBBhrqaqW6sqDrOW4GMH6I3mKk+XKBPCOR4zU21SKq7Y5tfabWLLXrYAZMrjXk66bqj4Taz3FLuT+0zxmPxgrHdA0BNV3SXaSNh2trJZ1AUZTrBDHXwmqTZ221VWDpcABXULIBHZIMej1VpcGW9z0O3cMjU/E+MeOtO27mgMn6x/j+4VjLHSK0AvZub1AARiYWQNN+6KcTpLaA3XOXmNI0OsRMa0qZq0bnp7hesW3JYkJPMkwmms95rBJs92t5grjtFACGk5RwEcNa223Ns2cQqDDuHIWTHxRoNZ3Hdp3GqTqcoEZt5MyJ7yIXfrU83zDxbRMzasG21i6wMDFYdjodIvW+PCvctvPmwt088PcPrtsa8dxSKEtkmAuIw55kAXUJ1KiNBXp+N2vZbCQtxCxw5EBgTJtHgO+B6RVcDWlk8y9yKOK7TZvLzrvXLzrBU9AtHsL4L9leZ7UHwN36D+41u121YCqDdSYXTMJ0rB7VvL1V2D8R/carlapEMSasq1sRb4wNOPM8qgbNWG36a6GZ4ajcDVphrnZ083cN2h/INdw9pYBCrJG+B+eVcx0DlgEHis5REAaAkct+tELzaa/J4DiDPDmKgbS2n1AEqznkkTvHCe6o2E22rgSjJrHa36EmSBMCNK3FbCfJcjaLIgcQYuqYjlOnCqvEbfc4oWyoIZypbXNogfnxkVHxO2Fy5YMdarEwx0UmYEa1Ui9OJS5DZc4acjaDqgpJ0+UKqlsSctzY9dv091Obb2qy2cGqICty9cVjOq5UYiPqn1VVnaVvXtUxtHaiPbwyrJNvEXHbSIVrdwA675Lisx7jk+CQ+I13b6O1jQuIwJIiLuJG8cbSVl8Zta+37KwRyZmQ+yY9tUmJsYxyC4cxMS6AAmASADAkAT4U4bOzOWVqkbDam3bIvXAWHnOTr38OdZravR+ybD3sPcRi1w/BFhoNJKwQZnh3xVZ+hb51Ns7u4+2a4uxr/BNDziNd1NbOzMpNqmioZBlCshkEiRod5kEcaiOmtaYbAvn4vtn3UD9GL3xlUeM/YK3rRPS/BnsQp0mgxb9qPkkj2kn31dYvYdxbZuErlUSTLeiOz4Cs+TVE0+BNNcljsbFlSyZiFYcOY/JrRptN+fCBpy04VjrF0qwYbwZrWWyWAMSDuMjj6KnkjvZSEmiXidpXG+SveAeUcTUU37p33DHCAAffXUw5bUWs3eCfuo/IzxQL4sfdUtNG9TYOGvXlmLrQdddSD3EmaeGNvzJuk+I4dwBpl7C8SB/vMT7abXBjfLDwJ+6jSw1MnHbOIEjMI3zl17uMRUW7j77733ght248BO6mjhlHxz4SJovJidzNHh98UaQ1sfw2JvqmTOckbtGIHCCRQs1wjtO503BjB8dY/wDFcbCvwPpP3AxXVwJ43Fn6LfZS0j1s1FjFf3e0sZlEieGaN2nj7KiMoGUQJPAgGJOpmNTPGqQW2Gi3eM6Zhr4Zvsqbhbl8SZDzzUgj3e6loaN60+TQYBFJMi2WPZAKqNRJ17OtK4LakqESTA0RD4xI1rPph8TlhHy6yTHo0kcqZvYG+NTdLEcA2/xXdWdDNa0arZOKtK+S3GaGG5QYEct41qyxV2IBOvM+r+tec4I3bNw3Ekvu1UnTly/IqfjMZi7ikMMs8ACD3akbtfYKTxuxrIqL3b91beEc7og6EnzWBHHjFZ1enVzIq2lVYUCWJJ0EbtAPbTQ2feuLlYs07wWJB8edWmwujKWu06AvMgnWPAHdVIJJbkptt7AbP2ptC7BSAvymRVX0SNfRNanZ7XVT4e4Hb+FQoHd31Hxl/Ik7z+eVDgsUzmYAXcOZ4/fQ9wSLe3dndVZt3aa27ZBBOZSJA0Gh30GOVUGeco3GOE8RHGotzAi6suTA1AJMDvaDq1KgLLC4lWCIG3QW4EkyYqxtJpO4DvIrKJYvW2JR1uEmIKkHnoCY9NCmJxYBzLprw9pK8Km4MrqRo1W0xOcMco4Fo0nf/Sol3qhByESYglj4DXn9lUC4m8I1I0jTWYp65iboCsLQmPOysxJ5xrFOPFCk1Zc4fCLcnKojmSQeOkcqQwQMkqQQCSSx3+lqoE2piEiVY8I6tlEeIFR7uOuPIYEAngsEabpgaUzOpFrYxSWWIJIJ1A1M8GkDuqzG0rTEQ66iI0O/d+ZrI3kJIZnAIUDdBgTEnWhW9bJglSefGlQa6NjcvKD52nEyANDwqNidopC6wJ3kaa8iskVmHKcMp9f2VwtG4jXvooXUNK2PtqJZxukTvPHdQ+VKdA4BUkMJEKQYOo36g7jWdZZ3wfSDTfVcBoIjcPZQPWaF3LmAZMRA0036zUTaV82lBKxHAxB7vT99VPVncVVo3So09lMXm0hl9TQB4CdK0uROargqNvbWZ0CaAFi2kc90DcJ91UNStp3Q1xo3AwNZ3f1motdkVSOWTtiqx2e5jjp3kVylTlwCLXD7SdBCvlHr+yivbSd4zMT4KBu9NKlU2ka1Mcwe1DamFGvPnzgV39KEiCFPbzns7zyOvm91KlS0oepkqx0lRQFNlWbXgBPs09dMHaZMzbjWfOE68JilSo0pBqbBuY/XsoeQBafSTNS8Hi7SqDdEt35j4RrSpUmhpltY2xhuMjTcM2/xoLu2LbHsEqI5MTPqrtKstUbTGLu0LZPauXMsDdI13kR4U6joWt5ScjEAnkTuI0pUqAJeLbISqdntIoMA+cYPq1qXb2UhkszHTMCYPs3DWlSrLYyRiMIFU5WJIEgbp9VSMJYlAwaZHL+tcpUuwyPiAGOWeOUmOf8AWi2dahSp3qxnkJ5eiuUqTYwLSG9eZWgraIgcGaJzHuE6CuXsaXzJb4aMfbAmlSpiHUw7iMg1PFiI9Q19FSrWFYzJLEacAPVSpUrCh02W5e0VEJbNBG8xw0NKlQmDIty+yuQT2Yk8SPCpN25AmfTXaVaoRHe8dN2unppixfzEowGYeojgaVKgAkCneq8tw4VxrKH4i/VH3UqVIBpsKnyF+qPuplsPb+Qv1aVKmA29i3xQeqoW1mS3ZdwokLpv3nQe0ilSrUUrMvg88pUqVdJ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data:image/jpeg;base64,/9j/4AAQSkZJRgABAQAAAQABAAD/2wCEAAkGBxQTEhUUEBQWFRQXFBgUFxUYFRUYFBQYFx0XFxcYFxcZHCggGBolHBgUITEhJSkrLi4uFx8zODMsNygtLiwBCgoKDg0OGxAQGywkICQsMCwsLCwsLCwsLCwsLC8sLCwsLCwsLCwsLCwsLCwsLCwsLCwsLCwsLCwsLCwsLCwsLP/AABEIAKcBLgMBIgACEQEDEQH/xAAbAAABBQEBAAAAAAAAAAAAAAACAAMEBQYBB//EAEwQAAIBAgMEBQYKBwUHBQAAAAECEQADBBIhBTFBUQYTImFxFDKBkaGxI0JSU3KSwdHS8BUWM1Rik+EHJHOiwkOCsrPT4vFEg5Sjw//EABoBAAMBAQEBAAAAAAAAAAAAAAABAwIEBQb/xAAtEQACAgEDAwIGAQUBAAAAAAAAAQIRAxIhMRNBUQQiFDJhccHwgSMzUpGhBf/aAAwDAQACEQMRAD8A8mpV2KUV6pyHKVdiuxQANKKKKUUAcilFdilFAjkUooopRQAMUqMJoTyrlAHIpRXYrsUADFKiilFAAxXYrsUooA5FKK7FdinQAxSoopRRQAxSoorsUADFKKKKUU6AGKUU9Yt5mjx9gJ+ym4pADFdiuxSimI5FKK7FKKAORSiiilFFADFKKKK5FAAxSiiilFAARSiuxSisjORSoopRToDlKuxSooDkUooopRRQgYpRRRSinQDlodl/AentCmop615r+A/4lpuKyuWNgxSiiilFaoRyKUUUUoooAYpRRRXYoAGKUUUUopgDFKKKK7FFABFdiiilFFCBilFFFKKdBY/s5ZuKOcj1giowqXs39rbn5YqMorK+Z/vkfYGKUUcUorVCsGKUUUUoooLAilFHFKKKCwIpRRxXIooAYpRRRSiigsbilFFFKKyMGK7FFFKKdADFKKKKUUUI5FKKds3MsnKjaRDhiPHQgz99RcRtYgx1Nkei5/1Kjly9PlFIQ1dx2KUVF/TbcLNn6jH3sa5+m7nC3a/kofeKl8WvBvovyWNpTlfwWfrCmoqMu27vzdrv+AT7BTqbcuaE2rQjj1KxPDeCOdZXq0r2H0X5HIrsUNh8wmnYrshJSimiDVOgIrsVdbF6L4rFQbFlinzjdi19dtD6JNaSx0SwdgA4u+2JuFsow+FEy0TlLecw8AprGTNCHLNRxylwYSzZZ2CopZjuVQWY+AGprVYHoDfK9Zi3t4S3zumbh+jbB1PcSDW0sXLtsOuCsWMFbAKxcVvKXbLGoUFtGOjMR5vHdTQwFvMGc3MQQSZxBV0LHKMwtAQCAsCS2/jpHDk9f/ijph6W+SHsjo7hAxTC4V8cwEvfusUw4GXOQpAy5iNADqCd4EkNbX6E4MkAPcwF5iQLN4Z7ZjU5WmcvDNmI03VsNnYF8pe4VS2y3QoJChjcVlJVBpEsSSANJpvErew5C3MrqVIAYLctspiQMwMDQSNNwrnXqcq91v8AfoW6EH7djy3bHQbGYcZja61N/WWT1ixzgDMB3kRWciva7FxFzNZNyxeaSGDG5YJIyjNaOoVRuCnSBvpbS2el+BicLbxhMk38MCl5VHF10fPJHY1ETyNdWP16fzL/AEQn6Vrg8UilFegYvoFZusRgMUpcb7F/supInLnUecBwy6Eamsrtjo9icKf7zZdB8qJtnwdZX2zXdjzQn8rOaUJR5RUxSNHlqFiMe1tpttlIESN4+7+lLNkWONihHU6LHZpU3rYJGtxRvHEio7MASJG/mKYu47HaTdvDwusPcab8uxvz17+c/wCKuP43e6/6dPwzqvwTVQncJ8NadXCudyOfBG+6qs4zGHfdu/zm/FTfW4k/7R/5jffT+NfhC+G+5dDA3TutXP5b/dTNy2VJDAqRvBBBHiDUHBda+r3HyjTz219u6rAiurDOc1bVIhOKi6QEVyKcilFXJjcUoo4pRQAEUoo4rkUhjUV2KKK7FIAIrsUUUop0AOWlFSMQsEfRU/5RTUUou1Y3swYo7GBF1guZFMGGuMEXduLHQUoqRgEBuANu19xqedf0pfZm8P8AcX3Ie19mnD285uWLhLBALd1bhG8ywXcIHrNMbEwflAcl7SdWAxzMFLrBkKOLae2rnpJhA9u2iFAS+9mCxCtEloCjTieVVXRdQUxOgPwM68PO1rwk7hqPTltk0kPZ2I6y8iHKquwUToFzGASeXM1o9t9HWFgCy9u9dNxYt2WNy4w7WoVV1jurMdHLtpcVZbEKWtC4udVJDETwII1G/eN1e+YfaNsrk2faxFtMoJ6nBhm3ssO5fUyp17t5rUo1JNGYzelpnnuwf7OcSB1mNe3hLcFiHIe8QNSRbU8p3me6tXsrZ2FthTgcKcS5LAYjFdmwuWDmBYBCJMaDNpxq+w2EsNcfrMLjL7lurN65ZlV7KqYQ9kaSScs6kU+2KFxDcfCY8qELAsFOgEhVUaieAiK31ZqOlPYmoRu2VWMW7eL+U4l9xRbWGOWyAUyks9xMz6ltMo8dYHbFpLcdTbS1AIm2sMQYnNc89pgTmY7qtWtQJOAxcyFUZrXaJniGhQI3mBSe3GUeQYrMc3ZDWjAXLqWz5dS0RM6GoNSZdSgiqy0aQCJEidRqJHKeHjViyCcowGKLBQzCbcLJYASWhjCzoTE0VtULFVwOLIDZS3YAB0zaFgTE7wNY0ml02a6iJ+1LGdluorNbNhlUqdF7DApGU5TTe0Yt4VLdxe2WLKrHtW1+UYA4zoefdTOB2ibYNy3hMYtvKxzSsMIMHq82Yk6R2ZE0zccmWuYDFZjAE3LbM7EgAEhzGkmTpp4VaTbjRBUpWVn530lJBkaEbiCZHpqzMiB+jsRnJ0XrbcQB2mLh8qwcogmTOm41022Og2ZdLRLA30AUHzYfPlYmDIG7Sd4qOh/tluqiFcxZdct5VuDXtEZbqzvKXVhlJ4mTUjDXcoCYa91acbWIBu2zpARbg1VNSSSCZA1p7ydz5uzXMaGcSiw28gS3aUSO0NDrypdS2/8AR13q9+br16zLz6rNmzfw762oyX6zDlBlLtbothb0m7h3wnDymyV8nJA1YrqqrMxuJ0rBbS/suxMi5hblvF2pklDkuDlNtj7ASa9Zsdckn9H3VngMSjZm+KGUNAE7y2goMWL7mfILlt5zL1WIsorNxd2XshgCQJ1OYxzFXkm1Tdk9MU7R5jtjYVpVabjrcVC5Q2GDSFJgywjXSawOxwbt9Ed2AZoJ86O8LIk90ivc+lG23CDCX8IzX7yOLQd7dwgZSJRlXtNMyOXHWK8f2BsHFJirRbDX1AcS3U3IHCZipxjpiykpuTRB6S2uqxDW0diq5YLKEPaAbVQx5xv4VpdibNsGzbuXWvlmWSES1lGpGhZwTu5VG6W9GMU2Ja4uHusj5CCttm0ygTAGg041osHsW6tkFrboEGsrlCgk5ZBFZyX00zeOuo0zN4i2AzBdwYgTEwCYmNKby1JxC9tvpH3mht2ixCqJJIAHMnQV9JD5V9jxZfMxjLRKmh7h9oFFFEo3+H2inLZBHkZilFORXIp0KxuKUU5FcilQWMxXYrpIG8iugjmPWKw2lyapsGK7FPrZJ3U9awTT5rHuAOtSl6jHHubWKb7EfEbx9BP+EU3lo9qubdwZ7bW0ZRlJDCCuhEka8D6a6BWsM4zjsLImnuK8BmMCBO7lUrY2Fe5eVLUZzMSyqDoZ7TabpprEL2j41P6Nj+9Wfp/YaMivC/t+BwdZF9/yekbR2ng7TW1v4mwjph7VtgdSWQNJMSNcw4z7K6nSHAHD3F8rsEZrbEzuAI+LEmY4Co5tCQ2UZssZoGaIGk74p4YXODKhgozGQCBECdfGvA6n0PVeP6jOytv4BbqEYvDN2py+bm3aSVjfzq06F9I1t4ZiqyrYrFMNBoDeeBoY3RUEDn+dDTjWlW2gUBQC+gAA3zuHjR1H2DpruaY9MP4PYPxVw9MP4D6xWUAoqz1ZGulE1B6Xn5s/W/pUqzt284zJh2I5yNfDs6+ispgEVrqB/NLqD4Eia1QQBvhDrx03QT2RO4AREVTG5S5ZPIox7EZulrAkG0QRoQWgjxGWh/W9vm/83/bUTpMo+DY+eVYHmVBhSe/zhPdVJH51rEpyTqzUYRkro1uG6Q3rn7OyzAaE5hE8pKxNNX+k1xDle0VPIsB/p1qJtCyIRcoKAW8uhIgoWLb4ktmk03i5Nhg4gI1oWzBmWTtqJ4aAxVXqUbsmtLlVEr9bG+R/mH4Kcw/SK65IS2TGpOdQAO8lIFZeKnYxW8mTJlyRcLzlg3Ay5c2bTzN3pqcJSk6s3OMYq6LrE7evIAWt9k6BhcRlJ5ZlUiajfrW/yfav4ar9hk9XcBy9V1VwvGSM/Z6s9njOlV0fmKc3KL5DHGMlwaD9an+R7V/DXP1qufJ9o/BWfIpR+YrHUl5N9OPgn7Rx1vrsNj74UdSblqSTmQOBqABB1Mbp7XKq270tw2YxZxrak6YV438CasbP7Jfp3PdbqIy6mn1GZ6aOY3ptZYIFsYt8qBexhm7MfFJZgJHdIpuzt+1ftXMP1eItG4oAN2wQOyS0yrEATz38KkYnDMhyuIMA8DvEjd40zH59dDyPuNY12PN9o2gLtwA5odhMRMHlwruzF+Gtz8tffTu00+Gu/wCI/wDxGi2Tbm/b+mvsM19KlWL+PweK/wC5/JXBaJE9xpMQBJ5VGs7UthjmuBNNCc/syKT6431L1OeMFXc3ixuTvsP5a5lqNito2z5mItTxlL5//MVDubSy7r1t+4W7o94FTj62D5TRp+nkuGWmWuZarLO2p85R6CftFEdscl9tUfq8Pkx0Z+AbG3XAyzcUb+xcdfYDV5cuWksWLr3Mc5vK7QMYqQUc2yADbPLTtVUeSWrQzPrA1nUk8gNw8auNr4C9cwuB+AuA5b8qLVw5AbpKzC6aeuvKlkc+TtUNPAWxsRhsRfFgrj1ZlcgtjBEojPrFrjliaqW21gTvw2Jbxxg/6NXnQfZNzy1S9m6oVL5k2nVZ6q4BqRxJiKy/6tXzGWxfkmI6m7Hplansb3Je37GH6jDX7CPaF7rQyvd605rbKu/KumvLjVbhcW1v+JOX3HhWsbojiL+BwluFtPbfE5lu50aGZIIXKSRoeFOYH+zO4B8LiFWfkWmYD0uU91ajk0O4sThqW6ImJuBnYzJ0nnqoIn0RU3o6v95tfT+w1enoRh+uZ3e6WBykZ1QSgC6qqluHOrnC7KsWyDbtgMCIbtsfW7aegV1P10Ok4Nb1RNellrUlxdkrl4f6RUmxtx8OQlu2j9a8EuxGQKCxIhTmOg00Gg1qLy8P9IqLjf2tn6b/APLavKTrc9Bq1ROn8+g1IuISiwCe0+4E/Jj7fVUcfZ9lTBinW2uR3Xt3PNdh8jke8+ukgf0I4sN8hvqmiTCuTCoxPIAz6hR/pG989d/mXPvpeUPchLly4ykiR1tzn3NRsHuC/Rt75q59VvuqwW5ioGayXI0DNbbN6SCM3pmh2riLdq89tbFshTAJNydwOvaqL+kU/d7fru/jrfti+SfukuDt/A4m4xZ0uFj/AAn0AAbh3Cg/RF/5p/UaI49P3e1/9n4q4Men7va9T/ipVHya9/gk2bOJVQhs51BkK6E5T3EQR4TFDi8LibkZrbAKIVVQqq+A+060z5en7vZ9T/iofLk/d7Pqf8VO41VszUrukL9E3/mn+rUjD7PxKSFttlYQysgZG+krAg1FbEof/T2PqE/6qDrbf7rhv5IPvpe1Gve+xNvYDEsuTqsqAzkVFRJ5kKBJ7zUb9DXvmz+fTTRe1+64X/49v7qnbLwVi91qvhsNAsuRGHtAzoN8d9P2yZn3RXCIg2VdO5CdSNI3jQjfS/RF75s/n01W2MOqKFQBVAgKNAPCiyise0pUi2fDPbtgOpXtude8JHuPqqGrlWzLvBDDxGoorNuLYI+W+nDdaoLg0ofIL6hX9o3b+t/JmXs9hWVY37mZjOvPhTDfn20Nre30vsWiJouwqtjB7XX4e59M+01G2bjEGJtIDLFtw4QCTPqrfO06HUcp09RBFBsfZGH69GWxaDhtCLVtTMGdVjgeVeo//QvHoSrajg+Dqepv6niWJx7PqxgchvrRdEcWbeC2jesgLdtJh8j5VYgPdCt5wI3VsdodF8Lct27TIFS1nCFDcDds5mzMcxbWYndNDszoWq4bGWMMxJv2l1uOuVercOCcqCBNcutSZR42jz79eMd8+f5dr8FaLpji7+Ie3btXJs+T2TckL+0Ky+oEk6+FWKdA2w1o3CbBKrLEXMzd8SBHsrI3sYAGBLKSxIiII+tXVHHjVNtP6Ig5y7KiHfwhtxnE67+B9FRHmTkUxPOTT9y6DrmJ8f8AyaiXrpXdpPKueTVtJG0n3JOKu9Y06xyGoFe07MxtxMHggjlQcHaMCNTBE+wV4xsxkzjrs4TUMbYUuOUKxAOveK9y2FYt3MJhstm86LYRUYth0Zk4Er1+h1rErqkWg0nbHtm7RuszBnJ+CuHhvCMQfXUb9MXRE3WEmBqNTvgeo1a2cKEMrh7s5WX9rhtzAqf9vyJrOdIthXLyFBZe0uYFHXEWCSfii4puwO0eBO70VPTIprj4LjH4wmzZdnJ7LktO8BjqT4VirnSls+RbXaJ0JM6CZEaHNu9RNVGPxuJtItlzlRQYi7aJMtLEakqTBIB5zrUrozhlAa9dtrdGbRuuZrkMRJCBZMQSTK09HkSyLsb/ABv7a7/iH2waZB3eM1ZbMs+UMWz21Zu2V6rMxGmuYXym6NIp02LRV8mJLlVJyqMMqGOAKoWPoasOD5NLJ2KheHh/pFRsd+0sf4j/APLufdUgff7hRkajQGCSCVUwdV0kGNCRpzrBU6Dp6PsFPufg1/xLnut0wu4eH2LTzj4Nfp3PdboAaincMozLw1HOmQKctbx4ikgZssTsi1dusTbuFiAxObKusgASN/ZPs50xf2Jh0jOrLO6b1sT66n9IsebNt2txnIRFPIsX7UcYGYx3VgMsmTJYmWYklm7yx1NXm4x7EMalJcm1Xo7a3i28f4iUJ2DZkAWrhJn44gRzJ8RVT0X2i1u4qT2HOWOROgI5axPjWv2lieqR7kTktuwHMiCB6TApxUZK6Mz1RdWUmI2NYQTcUoObXkA9ZNdtbDssJVGYcxdQj1g1kL7s7l7hzOd7H3D5K8gKl7KxzWXDLu+MODDjPfyrGuN8FNEq5NM2w7I/2TkyBGcca5e2NYQZnQqvEtdUD1k1oDrHorzvamMa9cLsZEnIOCLwAHAxEnifRW56YrgnDVJ8mhw2zcNc/ZqHjflvq0epqlJgEtBilsqSjLOedOOnqrH2LhRgymGG48a32Hv9ZZD7syEnxjWiDUuw5qUe55uTXDRRXIrnOgl2v2Q+m/ut02+710aH4IfTb2hKCaYiNa3t9L7FojTtwknUk6cTTTUAMOpFTNhj4dPH7Kae7YGUFb5b4zW7122oPgLoB9C1NOz7ZyZMRdBbVQGtOx/nWifbVFHwyUpvuinubz41N2Q8dfO7ye5Poijx2BW1HWX9+7Natk+JFsrp6KoNpY4WWBbEWlsNmt3SLDsQH7Kh1GI1Rp84REcaFB2DybD3lCMpIZSuWSQQRH3b6856S7A8mVLgdLlu4bmVRIKgGAG9utVl/ab27tw23Cyx8yQsEmAs65Y4Got/aJcjMSYECZMcTE7q3GLjwYnk1diOqqSdY48/bUq5dtmMlvL3ZvvqLcuA/wBKSYdm0VWYjWFUnT0VVW1RF1yXSojQRPjW86MR5OkDSSP8zmvPruIUbj+fE16R/Zs+ZLQI0LsCDqD5x1576hKJ0QfIz0hxd63bJsIGMGTvKbtcvGsPjto3spzhhJae2wUEmSAnPxma9iwfSC3etrcTCqAw0llDDhwUwa8j2/cuLeYXrZDvrJysNeUCIjSnCK4FOUuSKNpdm4VChmCjMJzbjm0ELru3VYdFcSLF5GbOtxXU+bmVlntIywTJWR/vCOdVeybigMYSRBBYsO8gaFZid49dWeC6RlWz5LfWpkyM25erU8IhgTDa/GE91Ua2Jp72bPbmOx9/EXPJ0IRrCHqAgLIjEgFpggkJqsxDRuNaYbJvC3LW27KySY4DU++sTjell7rzdLDO9iyHg5R2MxI0j4zEiDy9G3wvSq/fw+YoiB0MqVuFgCCNCX5bjFTyKPcpicuw5s/ZzXgerkxv0Gk6AakcjU39X73yT/l8flVX4XFvZw197TZWFzDgGFMB7mRoDAjcTwp9NqYj59vqYf8A6VYWmtyj126Jdro/dnVfR2e7+LuqFimOQShSLt1dSpzAZO1puB10OulTNmbSvm9bDXWKm4oIKWIIJEjS0D6jTO1F0IHC9cHupPTWwLVe5XCjSkttuVOLZPKsFDd7YwAv9gnKOy08dOsH21V/qonzjeoUPTjaXU2hDshZrYlCwaBnLarqBWOHSLj5RiP5t/8AFV5uKe6OeClWzNzh+jSoysLjSrBh2eIM1bbQs9YpQmMysCY55dwrzjZ/SBeutA4i92rttIN29BLuqgEFuJIGtb/pC5Fi8VJBFm6QQSCCFkEEag6VqDi06Qpppq2Vg6KJ8431RXf1Vt/OP6h91Z4Xrnzt7+fe/HXTdufO3v5978VS1Q8FNM/JvxIUajSBuPAjhVAOi1v5x/q/0rQWvNXwXv5V5xcvsAWa7egAk/D3tw1Px6rNpVaJY03dM1Q6MW/lv6h91WuGsZLeQEkBSBIIPpPGvODtFfn7p/8Afvn/AFVqtk9I8KtlUa92spmesYz3kgzShKN+DU4yrmzKiuVyzcDCV1HppzJXOdBIwykoAON0DlvEVa/q+3MfXX7qr8AIy/4yfbXdq4q4L1wC7dAztAF1wAJOgAOlUjpq2TlqbpE49H25r9f/ALagbU2ebSgtBkx2XmNJ1GUaVDOJufPXv5938VWO0WJwtrMWY9YdWZmO7mxJp3Fp0hVJNWyut7EuuodYg6jWhwWHvW8bYtuwFtrd12TKpzG3ly9reNbk/wC536MLtS8miXIUbgUtkD05Z9tO4XFu+MwbXCCSuKQQuUQFtNzNOGm9jOTVW4tp4C89x2yMZYx4cPZFYHp7hrKWyHlL+bdwK9mZ79+ncT47TbnSTF2xd6oWWKFsoKXJIUnees1Mdwnury3pR0j8tXPdtqt0QA6AgMNPOBY5vZEca1FK7QpylVNGbuJyM00VNO5oAig6w8qqRAIr1KwyKihQAMo0AiK8wu7hWo2jtrImYKufOVA3jKshj6wtdPp8vTtkc2PXRQW2U7+Ws+PfWx6IdL7WF6oODpdkmCQFJEnTXQZqyeztj3LyF7ZUwYIJOYeiO8VJPRfETELJ/iFcb092dMdS4RosF0zS3ZW0VY6MCUaGUEmCCRoe7wNVFrbS9YznMxM6kAZZksQswCTl4c99Rf1Yv8h9YV09GL44D6330loXcbc32Ilu750azun08Nx4eqjS2CJ04kLuA8amWejmJiFQHn21n37qNejuJ4oPrL99DkvJnTLwWO1sVh3ugW83U9WiwC2pU9qAxJCkk6Tzr0HB4tXtKbY7JWF4aAaaRp4V5jc6PYiFKLJAO5136d9WmzL2OtA22TMp1MuuZQZDEEGeXqrE0pdyuJuPKPRRcJwmJkD9pY4/JvDup23e03c+P9KqsNtBBhrqaqW6sqDrOW4GMH6I3mKk+XKBPCOR4zU21SKq7Y5tfabWLLXrYAZMrjXk66bqj4Taz3FLuT+0zxmPxgrHdA0BNV3SXaSNh2trJZ1AUZTrBDHXwmqTZ221VWDpcABXULIBHZIMej1VpcGW9z0O3cMjU/E+MeOtO27mgMn6x/j+4VjLHSK0AvZub1AARiYWQNN+6KcTpLaA3XOXmNI0OsRMa0qZq0bnp7hesW3JYkJPMkwmms95rBJs92t5grjtFACGk5RwEcNa223Ns2cQqDDuHIWTHxRoNZ3Hdp3GqTqcoEZt5MyJ7yIXfrU83zDxbRMzasG21i6wMDFYdjodIvW+PCvctvPmwt088PcPrtsa8dxSKEtkmAuIw55kAXUJ1KiNBXp+N2vZbCQtxCxw5EBgTJtHgO+B6RVcDWlk8y9yKOK7TZvLzrvXLzrBU9AtHsL4L9leZ7UHwN36D+41u121YCqDdSYXTMJ0rB7VvL1V2D8R/carlapEMSasq1sRb4wNOPM8qgbNWG36a6GZ4ajcDVphrnZ083cN2h/INdw9pYBCrJG+B+eVcx0DlgEHis5REAaAkct+tELzaa/J4DiDPDmKgbS2n1AEqznkkTvHCe6o2E22rgSjJrHa36EmSBMCNK3FbCfJcjaLIgcQYuqYjlOnCqvEbfc4oWyoIZypbXNogfnxkVHxO2Fy5YMdarEwx0UmYEa1Ui9OJS5DZc4acjaDqgpJ0+UKqlsSctzY9dv091Obb2qy2cGqICty9cVjOq5UYiPqn1VVnaVvXtUxtHaiPbwyrJNvEXHbSIVrdwA675Lisx7jk+CQ+I13b6O1jQuIwJIiLuJG8cbSVl8Zta+37KwRyZmQ+yY9tUmJsYxyC4cxMS6AAmASADAkAT4U4bOzOWVqkbDam3bIvXAWHnOTr38OdZravR+ybD3sPcRi1w/BFhoNJKwQZnh3xVZ+hb51Ns7u4+2a4uxr/BNDziNd1NbOzMpNqmioZBlCshkEiRod5kEcaiOmtaYbAvn4vtn3UD9GL3xlUeM/YK3rRPS/BnsQp0mgxb9qPkkj2kn31dYvYdxbZuErlUSTLeiOz4Cs+TVE0+BNNcljsbFlSyZiFYcOY/JrRptN+fCBpy04VjrF0qwYbwZrWWyWAMSDuMjj6KnkjvZSEmiXidpXG+SveAeUcTUU37p33DHCAAffXUw5bUWs3eCfuo/IzxQL4sfdUtNG9TYOGvXlmLrQdddSD3EmaeGNvzJuk+I4dwBpl7C8SB/vMT7abXBjfLDwJ+6jSw1MnHbOIEjMI3zl17uMRUW7j77733ght248BO6mjhlHxz4SJovJidzNHh98UaQ1sfw2JvqmTOckbtGIHCCRQs1wjtO503BjB8dY/wDFcbCvwPpP3AxXVwJ43Fn6LfZS0j1s1FjFf3e0sZlEieGaN2nj7KiMoGUQJPAgGJOpmNTPGqQW2Gi3eM6Zhr4Zvsqbhbl8SZDzzUgj3e6loaN60+TQYBFJMi2WPZAKqNRJ17OtK4LakqESTA0RD4xI1rPph8TlhHy6yTHo0kcqZvYG+NTdLEcA2/xXdWdDNa0arZOKtK+S3GaGG5QYEct41qyxV2IBOvM+r+tec4I3bNw3Ekvu1UnTly/IqfjMZi7ikMMs8ACD3akbtfYKTxuxrIqL3b91beEc7og6EnzWBHHjFZ1enVzIq2lVYUCWJJ0EbtAPbTQ2feuLlYs07wWJB8edWmwujKWu06AvMgnWPAHdVIJJbkptt7AbP2ptC7BSAvymRVX0SNfRNanZ7XVT4e4Hb+FQoHd31Hxl/Ik7z+eVDgsUzmYAXcOZ4/fQ9wSLe3dndVZt3aa27ZBBOZSJA0Gh30GOVUGeco3GOE8RHGotzAi6suTA1AJMDvaDq1KgLLC4lWCIG3QW4EkyYqxtJpO4DvIrKJYvW2JR1uEmIKkHnoCY9NCmJxYBzLprw9pK8Km4MrqRo1W0xOcMco4Fo0nf/Sol3qhByESYglj4DXn9lUC4m8I1I0jTWYp65iboCsLQmPOysxJ5xrFOPFCk1Zc4fCLcnKojmSQeOkcqQwQMkqQQCSSx3+lqoE2piEiVY8I6tlEeIFR7uOuPIYEAngsEabpgaUzOpFrYxSWWIJIJ1A1M8GkDuqzG0rTEQ66iI0O/d+ZrI3kJIZnAIUDdBgTEnWhW9bJglSefGlQa6NjcvKD52nEyANDwqNidopC6wJ3kaa8iskVmHKcMp9f2VwtG4jXvooXUNK2PtqJZxukTvPHdQ+VKdA4BUkMJEKQYOo36g7jWdZZ3wfSDTfVcBoIjcPZQPWaF3LmAZMRA0036zUTaV82lBKxHAxB7vT99VPVncVVo3So09lMXm0hl9TQB4CdK0uROargqNvbWZ0CaAFi2kc90DcJ91UNStp3Q1xo3AwNZ3f1motdkVSOWTtiqx2e5jjp3kVylTlwCLXD7SdBCvlHr+yivbSd4zMT4KBu9NKlU2ka1Mcwe1DamFGvPnzgV39KEiCFPbzns7zyOvm91KlS0oepkqx0lRQFNlWbXgBPs09dMHaZMzbjWfOE68JilSo0pBqbBuY/XsoeQBafSTNS8Hi7SqDdEt35j4RrSpUmhpltY2xhuMjTcM2/xoLu2LbHsEqI5MTPqrtKstUbTGLu0LZPauXMsDdI13kR4U6joWt5ScjEAnkTuI0pUqAJeLbISqdntIoMA+cYPq1qXb2UhkszHTMCYPs3DWlSrLYyRiMIFU5WJIEgbp9VSMJYlAwaZHL+tcpUuwyPiAGOWeOUmOf8AWi2dahSp3qxnkJ5eiuUqTYwLSG9eZWgraIgcGaJzHuE6CuXsaXzJb4aMfbAmlSpiHUw7iMg1PFiI9Q19FSrWFYzJLEacAPVSpUrCh02W5e0VEJbNBG8xw0NKlQmDIty+yuQT2Yk8SPCpN25AmfTXaVaoRHe8dN2unppixfzEowGYeojgaVKgAkCneq8tw4VxrKH4i/VH3UqVIBpsKnyF+qPuplsPb+Qv1aVKmA29i3xQeqoW1mS3ZdwokLpv3nQe0ilSrUUrMvg88pUqVdJA/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http://www.genealogybug.net/Postcards/chautauqu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3048000"/>
            <a:ext cx="6129129"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90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barn(inVertical)">
                                      <p:cBhvr>
                                        <p:cTn id="7" dur="500"/>
                                        <p:tgtEl>
                                          <p:spTgt spid="103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barn(inVertical)">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Colleges begin to grow as well</a:t>
            </a:r>
            <a:endParaRPr lang="en-US" dirty="0"/>
          </a:p>
        </p:txBody>
      </p:sp>
      <p:sp>
        <p:nvSpPr>
          <p:cNvPr id="3" name="Content Placeholder 2"/>
          <p:cNvSpPr>
            <a:spLocks noGrp="1"/>
          </p:cNvSpPr>
          <p:nvPr>
            <p:ph idx="1"/>
          </p:nvPr>
        </p:nvSpPr>
        <p:spPr/>
        <p:txBody>
          <a:bodyPr>
            <a:normAutofit/>
          </a:bodyPr>
          <a:lstStyle/>
          <a:p>
            <a:r>
              <a:rPr lang="en-US" sz="2400" dirty="0" smtClean="0"/>
              <a:t>Land-Grant Colleges</a:t>
            </a:r>
          </a:p>
          <a:p>
            <a:pPr lvl="1"/>
            <a:r>
              <a:rPr lang="en-US" sz="2400" dirty="0" smtClean="0"/>
              <a:t>Land given to states by the federal government for the purpose of college education. Many of them become </a:t>
            </a:r>
            <a:r>
              <a:rPr lang="en-US" sz="2400" dirty="0"/>
              <a:t>a</a:t>
            </a:r>
            <a:r>
              <a:rPr lang="en-US" sz="2400" dirty="0" smtClean="0"/>
              <a:t>griculture schools and teach military training. </a:t>
            </a:r>
            <a:endParaRPr lang="en-US" sz="2400" dirty="0"/>
          </a:p>
        </p:txBody>
      </p:sp>
      <p:pic>
        <p:nvPicPr>
          <p:cNvPr id="2050" name="Picture 2" descr="http://www.bookstore.colostate.edu/StoreImages/143-1327887-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38600"/>
            <a:ext cx="6362092" cy="26765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movinginsider.com/files/2013/05/texas-am-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812" y="3776492"/>
            <a:ext cx="3008920" cy="300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09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barn(inVertical)">
                                      <p:cBhvr>
                                        <p:cTn id="15" dur="500"/>
                                        <p:tgtEl>
                                          <p:spTgt spid="205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2054"/>
                                        </p:tgtEl>
                                        <p:attrNameLst>
                                          <p:attrName>style.visibility</p:attrName>
                                        </p:attrNameLst>
                                      </p:cBhvr>
                                      <p:to>
                                        <p:strVal val="visible"/>
                                      </p:to>
                                    </p:set>
                                    <p:animEffect transition="in" filter="barn(inVertical)">
                                      <p:cBhvr>
                                        <p:cTn id="20"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Education changes</a:t>
            </a:r>
            <a:endParaRPr lang="en-US" dirty="0"/>
          </a:p>
        </p:txBody>
      </p:sp>
      <p:sp>
        <p:nvSpPr>
          <p:cNvPr id="3" name="Content Placeholder 2"/>
          <p:cNvSpPr>
            <a:spLocks noGrp="1"/>
          </p:cNvSpPr>
          <p:nvPr>
            <p:ph idx="1"/>
          </p:nvPr>
        </p:nvSpPr>
        <p:spPr/>
        <p:txBody>
          <a:bodyPr>
            <a:normAutofit/>
          </a:bodyPr>
          <a:lstStyle/>
          <a:p>
            <a:r>
              <a:rPr lang="en-US" sz="3200" dirty="0" smtClean="0"/>
              <a:t>Many schools also begin to adapt the elective system. </a:t>
            </a:r>
          </a:p>
          <a:p>
            <a:r>
              <a:rPr lang="en-US" sz="3200" dirty="0" smtClean="0"/>
              <a:t>Following the Civil War many medical schools begin to thrive as well. </a:t>
            </a:r>
            <a:endParaRPr lang="en-US" sz="3200" dirty="0"/>
          </a:p>
        </p:txBody>
      </p:sp>
    </p:spTree>
    <p:extLst>
      <p:ext uri="{BB962C8B-B14F-4D97-AF65-F5344CB8AC3E}">
        <p14:creationId xmlns:p14="http://schemas.microsoft.com/office/powerpoint/2010/main" val="256592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t>
            </a:r>
            <a:r>
              <a:rPr lang="en-US" dirty="0"/>
              <a:t>f</a:t>
            </a:r>
            <a:r>
              <a:rPr lang="en-US" dirty="0" smtClean="0"/>
              <a:t>orm </a:t>
            </a:r>
            <a:r>
              <a:rPr lang="en-US" dirty="0"/>
              <a:t>f</a:t>
            </a:r>
            <a:r>
              <a:rPr lang="en-US" dirty="0" smtClean="0"/>
              <a:t>ollows function” Louis Sullivan</a:t>
            </a:r>
            <a:endParaRPr lang="en-US" dirty="0"/>
          </a:p>
        </p:txBody>
      </p:sp>
      <p:sp>
        <p:nvSpPr>
          <p:cNvPr id="14" name="Content Placeholder 13"/>
          <p:cNvSpPr>
            <a:spLocks noGrp="1"/>
          </p:cNvSpPr>
          <p:nvPr>
            <p:ph idx="1"/>
          </p:nvPr>
        </p:nvSpPr>
        <p:spPr/>
        <p:txBody>
          <a:bodyPr/>
          <a:lstStyle/>
          <a:p>
            <a:r>
              <a:rPr lang="en-US" dirty="0" smtClean="0"/>
              <a:t>Steel frames allow buildings to become stronger, and therefore taller.</a:t>
            </a:r>
          </a:p>
          <a:p>
            <a:r>
              <a:rPr lang="en-US" dirty="0" smtClean="0"/>
              <a:t>The electric elevator allows buildings to become much taller.</a:t>
            </a:r>
          </a:p>
          <a:p>
            <a:r>
              <a:rPr lang="en-US" dirty="0" smtClean="0"/>
              <a:t>First “</a:t>
            </a:r>
            <a:r>
              <a:rPr lang="en-US" dirty="0"/>
              <a:t>s</a:t>
            </a:r>
            <a:r>
              <a:rPr lang="en-US" dirty="0" smtClean="0"/>
              <a:t>ky scrapper” appears in Chicago in 1885. </a:t>
            </a:r>
          </a:p>
          <a:p>
            <a:pPr lvl="1"/>
            <a:r>
              <a:rPr lang="en-US" dirty="0" smtClean="0"/>
              <a:t>The Home Insurance Building</a:t>
            </a:r>
          </a:p>
          <a:p>
            <a:endParaRPr lang="en-US" dirty="0"/>
          </a:p>
        </p:txBody>
      </p:sp>
      <p:sp>
        <p:nvSpPr>
          <p:cNvPr id="3" name="AutoShape 4" descr="data:image/jpeg;base64,/9j/4AAQSkZJRgABAQAAAQABAAD/2wCEAAkGBxQTEhUUExQVFRUXGBwaGBcYGBwgHRogHB4YHBwcHBocHCggGBslHBwYITEhJSkrLi4uGB8zODUsNygtLiwBCgoKBQUFDgUFDisZExkrKysrKysrKysrKysrKysrKysrKysrKysrKysrKysrKysrKysrKysrKysrKysrKysrK//AABEIARMAtwMBIgACEQEDEQH/xAAbAAABBQEBAAAAAAAAAAAAAAAEAAECAwUGB//EAEUQAAIBAwMCBAMFBgQDBgcBAAECEQADIQQSMQVBEyJRYQYycSNCgZGhFFJiscHwM3LR4QckgkNUc7LC8RU0U2OSlKIW/8QAFAEBAAAAAAAAAAAAAAAAAAAAAP/EABQRAQAAAAAAAAAAAAAAAAAAAAD/2gAMAwEAAhEDEQA/APXDUaqLmo+MaAiKVDC6aXimgJBpUOLhpvENAQaVDm8abxTQERSofxTTreNBeR6VGq3c+uKrNw0F5FV6f5V/yj+QpbycUPoHPhW/8if+UUBoNPVPiGkLtBcaiah4lRFygtpiKrNw03iGgkwqo07OaoZzQSalVJc09Ac1QYUiaY0D09RNOKBxTkUy09BEimFSpooGFKnUUxoJTSio0L1LqKWE3NmSAq9yTgfQZEnsPyoIdZ6ounQEwXadiE/MQJJ/ygZP4DvWT8MfEaXAthyFuL5UPZwuMTw4gSO/I9BwvWepPeZncyWx5TgxjamMWgSc8sT3rM8Ui4428tIBkTnykGfK0wQZyfQ0HuTCmiuN+GPi7cBb1Dey3TjMxtu/utx5uCT2PPY5oJoKYUweklA5qBqZNKgqqljVzVS1BW5pUmpUB5pVHdSDUEhSWm/nTg0EgRSIqIFSoGYUttTAphQR2RUIqw80Lq9SLa7m+gHck8Ae5oIdQ1q2U3Nnsqjlj6Cf7Fea9f6wbrljLT5QFnIn5R/9sHlhliKP631Nrz+s4CifxUfwzMtyxxgCsjUAJI+a6TGO3bYuIntPaIFAGqkGcb//AC4zAGAY/BR780323Eh5ZZYDMkc4zlgMeU8jAnio9T05t+ViN5wyg/LMELA5OR/vyRNTaHjOG8gJJk/iZ/pQEsWQgk4bhokMBIhuZGODke447L4X+KfDAtXZNuBByxQGAIIH2lvODyOMiuHt3imGh0Yc8qw4B9jjmcRmYqx0CwyNjn+JM8/j68Hv3NB7nacEBlIIIkEGQR2IPcUhXmXwz8SvZISQyd09f8n7j+q8E/Wa9I0OrS4ge2Qyngj9QR2I9KC8UjFSWmY0FRFUsauJqlqCt6VJqVAUWpqmRTRQMrVYD61AD2qYNAgaktNmnoJCnpoqu84VSSYA/v8AGghfvhFloj07n2Hqa4rr+ta60Z9AB2E5APvAk9+OODOr9RZ2gfQf6e/uZ9hwTWDfuGdiwzt3B7eg9v58CgouvsMIZuHkriMEEKeFUCZbsBiIwBqQ9pWe0A9wMELqZ8NmxsRBkuCQucieAcC3wmOLTg7mFvxFyQeWj02gYj2M8bRut6gW7LLpFCWUZld8h3JODkcQQpIzggYyQj0Ppe1/Ea4rvJBUENB7lm4L88Tyc81X17SyhO1m2mZAyOZJMcd/woP4WRhfGSBtJj+pHb2+uO9aXXXi2+cFokY2+bkR9Np5wWHfAYfTbRBZXYC397hhyASOQrAfnjkVdaaQWssxAmVI8yj1iTKn8e05oixYF1ru0Iit8pbCGNoDNzzEk+pbjgZ3TdNLz32llElYPbzT8vImcQZoCwwYSsSRlRwfp6H2/Ed62vh74gew24GQT5geGiB5/Q8AXO3BHaucbUGftUIcRLcbgciViN3fd3H51al8NAJgzhj/AF9R2ntwZFB7b0rq1u+s2zkfMpwy/UenuMGjCa8Y6Z1O5prgK+UjjuIPYCfMhj5fYEZED1D4f69b1SSIVwPMkz/1KfvL78iYMUGqarYVY1QbigoanpPSoDaVIU4NApp5pCnFAopUppEwJOKBMwAknH9/rXNdW6iXMCY7Afr+Pqe3A7miOqa4sQqzHYf1/vj8yMHU3AsgNHq3oD29AMcY4kwBQDaq4B5VMsx2yePWBHYc/wC0Vmtpg9pnRytsmGc+XcAJdg8wVPy4xkgTILWa62oXe4ZbbA7ZMNckFfKDkye5AxBIHFNqOoi9p9ygJsdYQ/KpAJAE4iY/0nFBK64ewAtopb8QoEDbNyhzILryGgqWzyfSgOoANauIjSq3GLO0kEl8BFzIjaxmfMYyeCrtnxbJYfZorNMkICCWYu7HgHcFwCYUSDMClLq/s17wiwwIYGOIyIJ2wfcn3NBn9GG27GwjDjc0SzqAW+kSoifvSZxF9627JcCgsR5oUqDADM8SImAxgjPHetG9as2rrKAxfDC3bHkt+IsuDJgN5bSSeYOBms69rVm5vtllK5FsgldyNDdoKlgwI/dnGKDM0+kkXArcKd0Njv8AMhO5JHfI7g4gQ0eoG4i4zQE2Kh7dztJnBaW45cmK0NDattdJtkFXtIPKBIJwynAlg05M42yTQ+j0kuVg7drR5VggEDKTutH5TtgAkyIigD0lprrIrMWm2p3TLA7X7nkRmMjIzM1J9BdKttAYWyoMCD5t4hTyxLKMZywqXRQfFUGDI5nPBjIkMM8jtye1G6qywc3bB8wNsNsAw3iOPtNxgNhPMQQRs4xQZen1Plh/Mh/BhkeYTxn6qZ/Gi9JrXtMHRyPNIcev4jDRzOCJmeartdPe+FZAqYiCZg+aIB7EgCOcjnvRadrRhhBIIKHhoPb96D9CO1B658N/Ea6lQrYuxnGGjmP3W9VP4SK3CMV5V8Gg/tVo22IUnI5IWG8p/eU8T2ntmfVJoKnpU7U9AbFMBTmm+lAhUwKaaYNQP/KsfqesnC/l/X+f0/ld1HUmdo/v6/32rE1OoVVJJgDHu3OAPw/T6UFd272GCe5jPYAA+pgD8J7CgQcXg0Qg8tsezAFt3qxgccfTNitDowG5jDIhOIwAxMGMHGDAn0iqrGse5vbaFYLBXkYZYI25MwYWJIk+hYJdV6cWsOr+dzcMCFLL2AEHGApiR2nETm2NCBZIAGbiKsQSN21Vgt5SSSvnIIzwQNtar3D+zXTi4+47g3mlioJDKDB5EqCR+orPtNCuobxbj3VugjgD7PaxZhtXP1HpMEAOf6uLlywWVlCC6UNkLwwAO9nbzM8ESTECIjNQ0Ng2LDm7c8JWPH33IGFRTkCYJYiYP41oX9QoLXE2XLnisXuEnwrbAKxYD5rjQFz3iB3FV6bT3blo39t1jdMq1yJdlkIUQTA3NAXHtIoBrN57jm3bFuwNseEWlz/FcJmSCcjn1BofremKB28QeVFBMEfuiR6giZH862Olva06Jp1thr9yXvXYDfIJ2q4bgSBiRlpgmhX6x4bXLqgza2sMDIBg9z23ehx2oOe02uLOrGQ+Aty3ggjMsO+OfpWhY6i25blwhwFZfEUDAknIHy+Z2P8A1DiKq1Vq2b9xl22Q6h/DMACfKSIJCjduxuMA+nAur0FzT6gpuGIZblsja6eo7eoM8FWGeaDolNgXlbT/ACNvIgQNrXGKCOBtGIwfwgkPrOme1cS+GFsXD5H3QdyEYYNg5AIg+0TFZWi10XASsNuyUyrGeGUcY3ZHt6VtHqSkXVu/ZoygIygMCd6MwZgOSByQD5FEwAKCnSNvsXVIVcCSIj5iTgfIe3tQ9+6NqJcBMu7AkyQZTuZkZFGvbC2r4nyjxAACWGwHygFjLKFiJPEfWsi6CiLM5dhBP7uw+UnsY4Ppjig2+gp4GstndvXxdoZefm2+aME9jwSCea9bFeVfCgDasT/9QNE8N4k8diBAn0HcGvVaCDinqvVahV5OfQST+Qk0qDSimmpRTUDGkTUiaiwoMXqDeZoHqYkSYz+A9/esHqRInYA7FVLTkASuFEQSWg/RfpW7r2AuMIIJBzH+k1k6wgB3ZWKbVBhZ/djH3jE9iPrigrdmbwSYG5E3EH17A8bfeZM+XMEA2nDjUIoCfZ3M/unco29guSCe/mGYAAO1P2ngOm4qqBoyMYgkn5RIGW/2rNu6hTvZNuJY3SBsBJz4akhnO1SQ5ESmKCU+HpyhW4NzAmBJYlVWFQ8BmAGYEGe4NZvUNSr2LhXb4aN/g23LA4AC3n++dxVjmCJicmtDToW0xcyr3STua4WMGAHckeUwoaOAACPSh3vKujZdNdBFlIU2ogMeWLCZJbJaR7DuQg+gU6ZEuXQWaFdgoVASd3hoBAuEAAY95K9rTqGuC94gRhZCpaVcDaFE+XcQJECQAIHHM43XNJZ8F/Ee34rXQVYLJChLQbaeWBIPeDiODS0mm1GwxNi3sXfdcE3HVAflQedpyY4YnvQG9IS3aNrcpLjTBAoIJBDAt5SAdxVFYxEbmw0yOft9RAe+HVSLiOIzA3hlg8EiD2PYxmtjRaO0Cyorb+WuOWNyAwB+QhLPmK4LFvMAVwYC610sJ4jySFAgY4CrjsBwSO3NBDptu3dvB1n5FDSZ8wBB25nacYI59qps6a6BaDMPMr7WYBiWRogNM4kCJiD7CMw6VGModhgNEEGDwYyvM8NPtVljW3bTSQLsdiSCO5xgyT3INBLplhBcBDYYxtYHPmCyCORJ7wfrBNS6lpGtM72/F2TDNgr2ww+99fpVlnqFp7oKhbOW5J+8+8LwQAPw70dqt1u47AZKISRwQWKSSCJGRgmMfWgztBrfK6wFDqQcnw88EDlO88jFG29YPDa2yr5zOcqeCNjcYDNj6cUHprKxcABCgNhjwQY9Bjn8yPqBbS4ltm2sFkBvLKZkAkcCciR3FB2HSlVNYroQTgkERBkyJAnbI966LX/EDi8LLlsqW8kIvyswAgl3byx8y8zFee9H6gtu6haVAIkcj8G5EebB9MHvXd3b+mGqQFUa+3lDGSwGePLtUQW7g5ODQZo+JNQ67dPpyqzMt5Z+m0qAfWS/H5Ku001hcmB+lKg6U000opttA9KlFILQZHUVG85+6ceuD37Vj664IPYFR5IHAjIBMKv8Rxjg1o9Wu+cgfNBI78DsIifc+0CsO7YnxN2QbQlQxAJPJkjzmBG7/N60AnU2ZfANtfED7G2AkrAyXxBJiIJ42zHEV6WyqvfAMkzuJXzbUCxbBzAIYE8ZWO1Lr+qv23thbiW0KiYtgn0ACkln4wAAP51E271y5cNv7DfuaDDXyG2zFv8A7MnaILEH3iaCC39mldrrwW2FVEkiUt8AABRukCIEzFZ2i6beCuYNhX2FiUm40QiBLK5XPAJ5JkmjtTbt6VC11rq7GBItsblwtIgu4AS2+ABJ2iFyTWRc+I2a1dbRKbBBXd5N11952g+MXZnbGSwniD6Bpt05dPbZ9jI8j7Vir3QJG4xtKW2gmAN0Yk9qXgJsvkDc+1t7klmb7Pcu59xUwG+7tEkmM1mdHN1rN/8AaWYklOYLYyQ3oc8ORWl0vpxRWLA2/sETfc+YrbTaDsj5YHZWmSJOBQVdNyLRnYBpyhCjykrcCqDP3iqb+x47cw+IUm3djvbPJHZe9G2OkkfaFLh2/fu/ZwG4Fu2Qzyf3T4cDJHE09bteW5Mf4Z5JA4PJxAoOV0Vgh+DHhp9MAhoPHzDge1C6XeCF3eUh2I9SGIk++Oa0NPphuBCPbk/OlxXt8SPMNrZEchuYNDJ83la2xkiJ2tzkbTE5jIU/WgphWMMuZJBlSAFMZwDn3LfTOB7pKNtDAYBgztOfqYz9KOvRvhlKnMCPUgz69jnFVa21JOJ8qgY/jH9JoJ6XqI8wuI0tuJZSI8x5gD1PY1U10lGaQ2YjBG0DAjsJVf5imt2AC2OWb+ZH9KCFuBuyD6rjtJoNJbYNySBwAdogHEg84bIHvH1r0gdHtteGoYbrgwpk4Ant6+Y5ry21qmVvOA+PWCMA8jnH1r0roeqZ7Qbic/yoOj0zYM0qybeluOxIvXEXHlWB68kgz6/609B3UUgKzl6yp+6w/I/1qb9WtKJJj6jn6etAbFKgE6mGgrHOQZ4xkEfjj2q+zqw3JAzjPb8aDH626q5LQMR+PYAckzFYGqd4afsVFsyX81wqMmLfCc/eM+1anXtWLd1mVfEYhiII4VSxEiWJIBgesSayvALyRuk2YMZjLc9sSO9APq5XY6OVLJkwN8KtwwHgMDiSRE1T1HXXTcv2LSmwIuN4ttxLuP3ibUgknG1pABHaat6pfS2lsmW8hChAr7s3JAMhAIETP0qdx2F68VW2FC3gGJLOxVUOZO0DzcQT5eexDJ6ZoHOlupduFwzJlmMDzrI3MZieeKno+mpbsuQCQdqwoKKxBj/EdSxAkTKsBOD6EdPYHT3W33LhY2pa4dxldgYAE4AcP2AyKA1HVmuW7q6gJZTYq2tzNPuCGJckYJciSWoNPRQLdyGVPlJFoMGRScecuSSyyZUr7ATVmnuLZF26tnfsCnbPz+Usd10ibhwIJGYk8iud6W5Fu5bt27l43FtodqQsIIlS3zEkn8qMs6bUkm34luydsurXDcfaBALAkt+MZ70FVn4r1WsupuS2tgkmQDC7ROXLkSYiSATOKs6prwxKEhd6FZJbaJ3AGTbEjj0prWkXcrhtVdMYdl8NFnAO12ViCD5QVExj1oXrOhKEMCTCk9jOWMxAHp3NAB0q0xuCQYFlVP1DHEjE/wBDT2dUzsquA0G8oIVQQEaEEgSYE5OTI9MY1q2hYKvio3vBAIme49PSpLqLit5bgLAlciDPeJEGaA22ri587Fd7yhMjBHAOO84qvqZCvBXdCzIMEZjmD6j86qGtuKSxtg8kxxJ5JiY+mKl1HVKxBIKEqQcyDlTyMfkKCNogzBbHIYDH4yZqKqdsxj1BDdiMxxVumuoS3nXLMeY5M/61QtkqrbSQZGVJ/dx+tA5gnt/tA7V3HRdR9k3I54+g9OK4dp3DMiO/OIzMSfzrrei6mLLDGN3f+EUHa9PaS3bj+tNVPTLszIn8PrSoIarXOEYoVDYE59Yx5RnvPEd6BsAky7Sfc9zPaR+6R2/Gg7d2VPyidwmcRtPm449hmiLTIOZYlgMDaPmuxn5jBL8RzQH2tUIwTBAb6bgG/rS1HU9hTmSY/UD+v6UFbvBlUgQCqkCIiVB4z69yT7ms/rZkJHO4AHmMif79qDe1Oo3MpgGbbnJPYNGO5mOaEuEsoLkkeC3OEz4wyo8oJ8o4ngZpun6C7dRSshVQAMNskncI3PIBJiYU85xgw1ult2yVw77HZWYm5DKGyN52x5Z/w4MehoB9eN62kWWPhx9mrMc7h28ojcPvdjVdxLnj3GQW7TuCSLlwFgADP2aZIgzJPf3EV6u84sIy7WZ0csSqQ2zxiJWNpHkCgR/WjrhuftDZPhywiIH+ETMxBliBmcqKAMW28Jre9ysqXG3w8MVEKsh1wPmZZ55jA3TxaUXGVLSlU3bgrMy5IJ33QA0EECUHyz9Cui6WLd0yPlsg5UmQzFsLmJJgc0J0bpZCXE3b5tFPKJI8zGfNtJw3HP1oFp+oeLavfOyeGjw7TIbxDtKL5VgLnaM7j6ACv4b1TOQp2wbG7aoQLuDbGjaJgREcDjkVp6LohRbvkuANbVZfy4UMCRKgZkmZx+FLoeltG59m1jcLe37O4rELI5VXdckZJEzPvQYmgusTp2ZwstfBLEkt5TAknlhcCgAmCg5rV63abbO0/JzH1onS6UnbtN0qBu8ti5bXbgkyVtKVMg8EGDAMGn6yRA8zyVIxHr3z6n1oOD0Vws8nb5ldj9S5n6Dj86hatTdE/v3P0iKL0eptttAvXZPAZWPAznxGAEA9u1SuOocqL67t0QbZGTj5ha595oKdTet7gDG4QOMzyMxzTXdOjMZMY9ecmfr2qV62oc+azun1MyRHG8CY9B2qOv0YZogd48695GOZP8qCptEqkEGZmDj+g9DQeo0xQnJHBx/Fnj8aO02j2/dIkD6YEeg5/rVDWzBktnu0/wCpxAoBlvPI80mByO39+9bvRNcTNsqRMndMDgYjn359ayTEj6eh/qK0bNltu5VbGd0GI9cDImc8YPvQeldGHlB9VB/MD0NKgvhK7uUKY3BBMEH0iY4xBilQY+5QhhQWJY9jEJmDJzke8E/iXa1IERt+YT3PNyTn6+lZurSFgG3knCmc7cf9ocwPQ8/hUtFcAhSDIZTBB4k9j29vag011MiTztWZEGQADiBGQe1ZfxC4IQdpEkwIEicn1/pRIYKFxwqrBjEADuD+f0rL69dBCk+o3H2BHYKPftQaWi04uJZJuuEFp12y20gm6s7QCMLHpmj9Hp7aKi7maLbjcADj7YkfaMCTh/untwBQnRtOXs6dkDFQLnA9XuCPaiNN0hwLRyCtq4g8uDuF0T82IkflQT1WpVbVplBIMgbWK/efgIjbiT2wP4vXav6FbbC4zWUmcFW3cQfMHAx5sbTwB7jC1HTYsWk3RtLENuVYO5isMZ4n9KpToY/bRc3wSMWxdSINoqYSN0ZLccmaDoDpktl7YuDADOxVAFAM/dUScE5J5A9TTJqtLudBf3Iqk3S2oLCPKNuXgTmSIiewxXN/D3QrNu3qFtOHL2kBAu2mIA3QTs4kk8xxVHSeg6dVuKlyyd1ht0XkPkkS3lu+VZjzfrQdBa6h09Td8PwPDRN942lUh92IJtgygAjPvipj4t0124Etv4qgNcuBUYFyAB98KsAY5mBHvWL074fsql4IbW1rZDxdkQM5PiHbzM+9LonTdL4oFl7BZkYQlxWJXgwCTImc0Fuq/wCI9i8PDS1fBuMF3FbccgKP8SQufTufU0X1dPk+nP5Vi6bTaVTi9pZVwMeHIYnAxbwTtwOcGui6spIWGtjkGQPUfwGg8y6CAblvg+R/0B/1oi2gOoH/AIx/VAR+oojR6pYQDULJgQF+kj/B/rU9RfQOV/aIbcMC23JAiCLMSRGZoAfDU3/+vv8A+HI/l/OodXtjd+Fwj8qM1N5FePHhpAhbZOTgZ8LuPen6ncVWG5wMmNqAzxzK/WgC0VhVLR7D/wDiar07bdxkxuiJPEnjIz/oKvsakMSA5bBJlAOxjIFCm6JbJxz5F9TEeuaCXjliMbZgwCxjn1Jn6n17V0en6bqLmnVVK7G8yzAOYMAhwcnEH948Sa5gXASsFs8eVRj39K0b+q1ai0LTXQpQQENwDkjgPHOMQMcc0Gx0fpOrtLcCLtDMc+IA2DyCLmJ2j6jvSrCTVa+J33vxdx/6v7mnoD7t8ZImZ4mewDdx6iPxo7orAgZgB1wfqDj++TWAbk98SP6QPXjd+X0rS6PeHuDuWB7yuPWMrn60GhqmgIoggW0yvH4RiPpWV1C9hSZIDAwOTkdiR6URqOECncNi5Aj6YPFDazSObQuGCguBTBypwRuH3RkGfcetB0XQL029LC4M7zCkqpuODEztJie3Y8Vp2+qblX7B0e4LimLflREF0qs/dmJk84jk1h9MIU6cJsZXuBW3KjggOwIkg7Z9VIq/puv3fs4a1Y863d5CbSdgO3aUYBcxODQH3jqBp7RNvddAberAEgGSZkNkrOOckc1NUP7YjFZBe3Lwf+7agHMcSQDnlh61kanruptpaunwdlxQdoQgqWDxBmTle5PPPept8R6xWNp7VproMgI7gFQrMTBuHMCZyIBxgGgM+F9U4W6dULnghGbIbMPc3RjkIFURnaqjsKfR/Ef7XduFQRbNi6dpA+ZTbVQMcBWZfTJxQ2m6xc1IFzaUAt3VKyWWdu4yQJgqbYiDxGa09LoslbVy0q7DJbSMhKmf+0nbmCYGTE5igA6D1e5qBeFwgfYFo2ICzbrilpVQSNq21g+gq/4Z1aM9sIF/+WRSQVkG25BwOSZyORGas6eFaRpbmkukodwS5tOyYJ2hJCgkifU5qzQaNkZXtafTGBhrV7f65y4BJnJ70Gfobi21sObY8mpvLuYooO5W+8TiMfN7RWl1kQtvGc/+mhH6EJJfRaiGYO53LDESRIkgDzH5QPxqn4k6qoVCtgHJk7hjEzBtxwCZoOM0qg6lIXb5nwe3l/v86dl/5odx41v/AMi/6GiDqtrF00p37mILuxUFonaFKCIAHJihm6u6ksbOnVpBk7iZAgGHdu3FBK6v/MLI+/b/AFU/6Gn6xZYlcHJb9Vqi91PUI0FkRvQWknOBkJP5mo6+7dSD41zc3O1mHvHAkf3nmgv0ehuDlGWduSrAYRpnH9zUH0bDdO2CRBLKJyxMbiPagNODcbzl2HOTM+nNQuWRueBAHGf9s8UBYQDbLoNozDBu38JM5rp+gPpXVTedUNoEW2clQCxeWCs0XDle2IHHJ4vwhC+p/wDet3UaM3relRQN58UjtMP5vYYj0oNq/d6XbUKDYKgk7VRnBJgbpgyYGJ7E/iq5Sz0xiiOfluOUECTKq5OB/l/WlQQS8D7H07HI7/UDFanSdb9xiQJRoGBI4MAc5H51miyd5VkKMoEjOY9QeCfUY5xWv0fpty4brKu1bQ3F2I2iGUge7ELhROFPqKDW6Lp3bUW7aeJ8pHJBACkySrDbkqORkj1E76WGsQisiBi2229tCCA8MQ3lkAkGd5MyQa5Hpmqv2bqLacpuQLKlYb5o+aVmePcCO1aTaV2MMzFirjY4IlhbCEqB5cuu5ohefeg2dZf+2tC+RuLbVIXuCCo88mePMDyOaq0lm0wsldkwwSAy8gz8pNpTA7nsY70NqLSs9kuXUW33k7CwgOD90yvl4JBHFUdO6TcH7ObbLcVWubjbbcoDbI3EccEZHr60BOs6H41sW1zbtqpXawdjtViFYJgbixyWAyDgcPd0f/NLqSSqgFChBLCbV1Z22w2JZc4794BwH6WNPp7eoYMlwPsYZVlVg4mRkqQZgjMDmif2jWWbv7Kt5mYgOgcC6TgHaC+du0k8fcPFBodL0r2NOyuDLm+ykDG0oAJI90YZj0qroj3RqHRy4TbfgHcAR9kFMHEDzAEYy3qaF0fWG1MF1QFFdSUJ2sYYgqm+FwQODn0nG903q1q7eeyty+GBuDbcAKeTkghiOI5Uc0GH8GXibpB/7tcUYHAuyMxnLN/Yq74PNrxrBRCHSzdWSoEN4isSCOQUfbOTJI7Y3unWgz+X9nZvDEFFAubOV8o2MEJJPywfwobp3Trdl122btphIgNIbdt3MwcCSdqjDdhig5+41pWuk3blu5+2S+25cUeESZO5QY826YBJkYMCNz4jtgi2cTJmVt+gJiU9R+lZ/UPh5Ga6ReAe40sHtNtVQWblSQxkgGYEUf8AEjRbtn+L+hoPP9PZDXhJlvFwPpkweFgxjHtxV2uUNqMySzWwSf7zgCi9HpbStva7J3MwW3bZjJgbWJKqAIOQSc0TbRdxZbL3Gxln2pKjy+VJMj/PQZepT7YYESkn0kt/WrNZYa4VCqzHk7VJgbRmBmKPu3zbMlrNk+uwG4R7Ft7bc+1R0mkS9eW3duC2GiGKmCYWAeAJ94EwO4oALOja2DuKA4BXxLZaRPZWM/X61WtlTOXJOCFUQP8AqLfN9ARXodv4IsLIbcTH3cR7gQT/AHxXD/EPRbulchyzWyCbbj5W9RE+VvUe+JFAFdKjGwDsNzkkesBNon68Vv8AQbsXNAPU6pT9PKe31/WuYn5QBAMwOO/610vQ9wuaOATsfUbo7bkSM4iciTAnFAMEf9jWDtI1ThW7/IZ4991NR37F/wAv4bOFIvs4IhoBEAE7gqn2LA0qDf6doLWutBiWLQJHy3EMnE87ckAnBmq9d0S6unS3ZuFrJdoVCBuO/Lsyr9qQBx94DtEmfQOrae8waw2y4Mm2cNGJxw4+k8V0nSSNvhBjgsdpPZmZiAY7Emg4voPwvqbl5WRvCRLcl5g73Fzcq8tbZWZhMYgETijurdS1KxYe0qja4325BJW2/hi2u0HbOFCFvWZmuvu9LIUmy214gEy23jsSCwPcSPrWautl0XX7U2CU27gjsfEBLEgbTsAIQMfnOTFBj9PVr962FMybu5iBgJcCk8QCAoAPPAPJqWut2ReOyVIMK4nd90GXDBokkxkYPtQWs1YN1ms6k2hlbe1lbdhfJvDlInHaIxkTWVoTft+Glwbm8xuNk7QQChlcDiM4J70G81oPb5DWpZi1oLdtbt3mLWrkkMGmNrGJMcmLtHpg+qt34S46eUtbfbAKlPPZuDesAz5Y4/PN1PTEa4zpuS4t0ZRirebT2H2gqcZafrPrVem1wZ1s3L1nVFZlQu26DwwtvAt3GxmYODmgJ+HtBb0/iM0ut87bYe2VKHPzThSM5Vj2rO6NYZNeVInc1/aRJ3eVSSPUDgmOZ9Ko6zrBcay1q9qLbZQ23ksrI0QGgmME5J/Diui0+t1SBSGF4QQPFQq3GYuhc8cbfeaAP4X+ITcuCybYEArugghbO3YpWSvFxs8zzT/DnUbAW0ivdVlVbIQM3hs9tJuEqrlGJGZZYxjPM9Be0lq8Lly1dsMAZk7rZLfM5YTkgLkx8oxQvTPhV1vWrtt7dy3uZ2ZWkICoUKvdz3nGP1DdVXciRZf7S4GGzNtQW2Em0QwOFGQfmms74k/wk/z/ANGrlvidLtrUal1LBYnxFlRIZYUMPvDcTAM5J7V03xBeJsW/UsDnkkq/60HG29e+/wANFtrNzbv2y2WMmTxj2qvqd8tcAZm2Qvlk7QCxB8oxMCm0unJ1IXP+Mu7BlZJyQewGSeOK1W+GrrtvlVtQs3XYIgIJMZMsIxK929shka639rEcQI+jxFE9Q0VwqSIHyjJjBGcnyrEfeI9prR6nq9Al43Ja8QTFu0YQ+YsN1xhu52nyj7vNNqviCdMS1oKr3NyJunI8pYkj0/P2oFpPjnU6eyLJFu6y/LdYsSB2U8C4R+9Jx61m3viS9e3ftTPcQjFtSqjdIIwFgYkTBOeazNVr3uQIUDsAP6mT+tS6foGuExAI9T/f9mgKXqN18WEW1iPs5Lge9xiWHuQRJPvV1nVPasgIpZ7rlWZmLAnyhV2kwTM/NPbg0S+oLWkuooV7RIuWxgQPmWO3qOYqaa9YDW4ba+5ZBMNAztBBkcjkTPMUGRdsXbrMrszuphFyR3Lbe0ADgetKp9V1N1jtJ2qgX7qqSxUTJABYyT+FKgyl7EGCDI9iOCD2Nej9J61Nm0XILhRLTkkYnGSZHrzXm8Vbp9SyHykj1Hb8qD2zovxJvIW4yyflfifYj+R79/U6fW7Vt0Fu6rMLzi35Q0SwJBYqRA8sTPoK8Y6Z1oKfMP1JB/XFeh9G+K0O1bqjaIg8wexEnPr60Gd1T4TbRAX7NxilqW2lZILYmRiBMkkSAOaxdB19iwFx18JzdF0n6uU25BU4GRzOea9gtX1YBgylSOQf61ynxn8Ki9a+wWyj7gWO2DtAbjapJOQAOMmgyNZqFXxGXjx7cf8A6dlhzngDnOK4q2CupK4O28uOQCGGQSMH3EGjT1t7ZSUki81xlcYnCxtxHkJHtIjiui/+PdP1ezxUa1cUjaSMgyICukkrMYYAe1BZrdOhVztG4a3UZx+7cx9O9A9N1r7gpZtu5mKFjGFcADOO3GMd4FE9Tf7O/wCq66+MeptXCMfWsbSaK+l7xCpFhi+ScAwYkDKyeMCcUG5otetzHh7M5PiFlKwxmSsg4zjuJJ7XHopAF3aLZOd1pmWDP3vKAx7SQcniud+G+oBrgt+ZWAPBEGBHP48EfjRXSGKhIJAcqXUcEypnGJBj8ooNgdTvKfDZtPqisHY+3epzmB7cEqOar651a2LKnw7ts7h5AoIOGwYlf/y/KqB1S4GZfI9sPBRl2n6hgJU7pMkMaq6vdLWVMgEheT8piffb+EnPvkOe/wD9Rdtk+BbS0xwbhRTc7eXcRgY4AFBX9Lqb7S5e43qzYHsWYxPoOa1+j6Kw4LmHYMQZzGZBAOIiDMTUrGs8LUeEcK48uO8sRH1kg+4oANF0VCxRm8y8qDE+uSJjjgDkZpdTtIoAYGF3EZPHPcz7ZovrgKXbd4cAlWE+onv9I/AUJ1HrSlothgRI3YB+gkEgT9JoMfRafxHjtgtHYSBj8wKN1V4WrgNsQV3DLFpGMEwMfr6+gs6DZJDwCfkiPZhOfoSfwqvWqVuEFRLSBvGR3mDicdxQBXLzMd5OSZbgAxkYH4ZonQ2JmJ+ZScZABkmM8CfWq9P097gAXbLttWT6TM+gxNdl0j4XvAvuACvyAeRJ+bglf4R6ZoOW1uke7qLnhDfnkEcQBycU9ej7bVhRuKoOJaFzHAnAwP0p6Dx6pBvxqMU4FBILPH5Guh6fd3WlH3kER3Ikkf0/KueCUVorzIwM4oOy6B1trTAGHSZ2vkd+MHaec/nNek9L6jbvrutnjle6/UenuMV48t37w4PI/v8AX86L0XWGtMGRiGjEHP4f70Ho/wAT/DtvUW3Ph2/G2MqOw4JB25/zQczXmh+GtRZuC69ncttgzMCptmDuJAkHYIAOOxrF1XW79x9xu3CQfKSx3e2Zmfxr1P8A4eTc0TC8HZjcff4sksCFj5uRGKDjv/iivZgkqz33uEAYmDbxmeCW+sc0R03q125eOmuEMoUsrcMBEgSRBA4/nnNdJ1P4Asu022a2mfsxESfQ52j2rn/iD4VawN9tXcDk5LjHsCGWR22xjB5AF6XQaUhbmnE3EAVypbdkeYuhJk95xHpFc907pOoR7d4I3gXCCxVpAkSN4X5TMH1Ejg1T0y3d09w3Llt1RgYLhlnKRkCUOSJ5Ejtz0mm+Ibd3ahZ91w7ACCXWJMi4PLcQRw0H2mgxtT1VLd24jgqN0hhnkzJHP86L6jdUWLYG3yhQsgTEQI9R9I/OirvwrZv72Nxjc3GWTt7NbIn8ixzWb1UFbG0NIUgEjgwQs/w8cEUGV0zXm3fdnPlfDH3HGJkf7iqut9UW4y7EIKEwx5/Ie4/nT9O6V4xdmkIsegAP8TthREYEtkQDVGsRQzPIeST5QQCSe0gEj6gd8UFGr3PcMsW+p4wJHtBkfhVrWgQzDM9yPbgZM+k03UCxRJMlgCqzwCMAD6ba0NdbCkKuYCCMz8oGRzMjjmgru9ai2EtA21jsfMcfvR5RPcZ9+1T+GtD+03wjFxG47lAJGIG6RGe5PP60d0z4J1N1QGti133uw4A4KCTnmf7HovQfh6zpE8o8xA3tJyQIkAk7QfQUA3RPhu3pwIkkTLE5M8+g/CP1zRl7qKJLMQqxkntQPxL8QW7KQSczABIJ+hHH1ry7rHWLl9gWOB8qySB+J5PuaDe+NeuLqot22OxSTnG84yRPAzEjvSrkvEilQU1IVCpCgmDUpqAp5oCtLqSh9R3FaWCN1oif3Sf7g/p9KxZqyzdg0ELjtug4zOY75OeYmu6/4e/ECWCbVydrHdvPrjkekenH8uYRFYbonuavewrCMKexETEH+4+vrQe522DCVMjkQcGouk4NeWfCvWLtg7LhL2CcgnjjgDMTyf8A3BnU/j+8upZbZUWrdzYECCXAPcspOQDwVgx+Ib3/ABD0LPonIzsKuY5MECPfBPvMV5po9F4N5BcLW7qkk23Uzm2CMRA5JyeAO9e29I141Fi3eAC71kqGDBTPG4f7Ed4NQ6h0axdO65bRm2kBioJAPaeYoPK+kWGu6x9rhXKzt3fPkjHqQDMEH8Oa0uv6S2bZdh5wRuKsBPmE7gSY9ypk10+q+DdMUKi3tM7t8ndPIhuRB4HHtXEa1m2smQ0xtYGZnB9d054n60GB1bUeTaDtEyI+UDPHckmJaBMd6OPQ7l+8LFlRtGwFz8oARZYmPSTHJn8a3vhr4SD3Rc1BZimdnqZMbj7c7QfSeYrvtH0e2hG1QoAAVRwB6AcD8KDltD8HkX7Ts6utsCfLG5hIUxyI55OQOK6sdOt7g7IpYcMVEj6HmjcKPagdVrgATMD17fnQXX7wUHiYwK434i+LPDBUbTcHIBlV+vEn2/lWb8R/FW6UtEj1bufUD0+v8q4e80nmf7/v86CWr1TXWLOxJPc/3AHtQ74pOYqgmgRNKnVaegiKkKVKgcU4pUqB6QpUqAnRuQ4g8mDWlcXcQp4JEj8/SlSoOj1C7beJ49T/AF5rhtQ5BMEiVUnPJ2rk/mfzpUqD0z/gy5NnUCTAurA7ZUEmOJPrzgDsK9CelSoKmoLU9PtO25kBYAw3cc9/wpUqC3S2lCiAB9KyvjXUMmkuMjFTKiQYOWAP6E0qVBbqMyDkGZFch8W3Sp8NTCDbCj3JmmpUHE3+/tMfgSP5UPc7/wB9qVKgGuVAUqVBM8UqVKg//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data:image/jpeg;base64,/9j/4AAQSkZJRgABAQAAAQABAAD/2wCEAAkGBxQSEhUUExQWFRUXFRgbGBgXGRwdGBcaGBoXFxgXGBgYHCggHBwlHBwaITEhJSorLi4uFx8zODMsNygtLiwBCgoKBQUFDgUFDisZExkrKysrKysrKysrKysrKysrKysrKysrKysrKysrKysrKysrKysrKysrKysrKysrKysrK//AABEIAQQAwgMBIgACEQEDEQH/xAAbAAABBQEBAAAAAAAAAAAAAAAEAAECAwUGB//EAD4QAAIBAwMCBAQDBwMCBgMAAAECEQADIQQSMQVBEyJRYQYycYFCkaEUI1KxwdHwM2LhcsIHFVOCovEkQ4P/xAAUAQEAAAAAAAAAAAAAAAAAAAAA/8QAFBEBAAAAAAAAAAAAAAAAAAAAAP/aAAwDAQACEQMRAD8A9cFKqHPFJjQXUqGNw+9RFw+tAXSmhS59acMaAmmobefeo7z60BZFNQxY+tNvPrQFAVGqt89zUGJoLn4P0qNn5V+g/lUGYkRNV6RjsT/pX+QoDAaVDlz604uGguNNVTsaYsaC6KgwqvefWolj60Caq3qLMaqZjQK5QrrVjsaqY0FJWlTE0qDpLhqM1K6OKragY000op4oHpLSUU4FAiKiRUqjFAxpGnak1AqdajWH8Sdd8BSqH94RzE7Jnads5Y9h9zjkKvir4iWwDbQ+fG4j8AIMD3Yxx2Bn0rF+GPi3YfCvSbYMBzzbz+Lvs4g9vpxyuouF3OYySSSW27jJgnJYnk8ngYoR02sSpJzJIEFDOZnET9j7c0HuO4HIMgiQf7UgK8y+FfidrEW2lrRPyjleM25/Moft7+j6a+txQ6EMrCQRxQEPT1WRTzQIioEVbBqtqCh6qc1ay1UwoB3qpjVziqXWgpJpUxNNQdTd7VWxqy/2qhzQODTiq5qQagkKdTTLSFBKnilUiKCNQaptWb1fqAtLggsRie3uf6DvQD9d6uLKwp85GO8e8dz6Dv8ASvOtazXSxLEATJmY3cgH8TGcn8scn6q410l2MCTJ7knsPViOT6e3OdrL6nLHZZWYAyWzEL6mcFjjn0NBm3r+3hfKJifWPXv2mPUDg5Hu6grcaBwzcckT/mPpRmmD6lxKbLAMKFGBE4DHk5Mkep4mhusWjbO9DsLEgj39vf8AtQOm1/Nbie6djHdfQ945GY99r4c+I3078ypPmU8Htk/hbjzRngj05vSTdBYDaw+YyAhjkmSIPGB6/aiTdJYh5V+5/Tzeo9/zmg9o6d1K3fXdbbj5gcMp9CP68GjYrxro3WbunddpII7ciDmCPxL+o7cV6j0LrSalJWA4A3JMx7qe6+/8qDWIqtqkWqsmgqeqmq1xVL0FNyqXq65VTigGIpqkRSoOov0My0TdqigiRTR/kVM080DCpRTVKKBVI01Ua3Vi2s9+3/NBV1PXC0vv2H6TH+TXF9Q1JcktIWeeSfb/AD+XJWu1HiEszGJ/PtA/yP64d396yrMSTtXJELO5jHbB55P5UA+rdmglTsEkAYwMn7R9zI9qp1d82rLs83bjos2lI8OzbPG6Mj0PHy9sQZpAAbu5S17wyWbBCiWi0o4jiZHM+9B30lLgDbne0hfdt8oCncXcdyT8o49TE0GZ8O9QuveAJlDJg4AgYCjgAegozrBEKDAm4ACYxDSc9jjt2mhuiKFugbWna2SIWQA21R6QQc5yPcm3X2me2w2yA5OBMA8kiZgE8jI9+CGVcsbrLFNxUOcmJ2ztQv65Kj6/Sq7TEWgzgsoaBHKiMEP6ZwDjFEm23hSSWQOJGDMRMMOe/MH6RFPZ1HlBDLva624KoCwwJbynA44jv7UFKXV/i3L27GD3E+/bj+dGaPWPaIdSRkwwwR65/CeOcHvPNA2tKfCF0AcfKRImB6cz6e9Jw9lyjDbnIOVInGfy7zketB658M/EyakBWIW76cB45Kg8HuV/KRW8a8Lt3tp3WyRB47rB9eSB68j27+j/AAp8WC8BbvEeJgBow3pujg+/B9jig6puKperjxVLUFD1W1WvVTmgHNKpTSoOlu1RFX3Kqigaaemp4oFTzTiqr94IJP2HrQLU6gIJP2rl+oakvJY4H2k+n9Pv+ZGv1BYyeJ+n29hWXfZrgYrysZAkLOcdpCyfafeaAPUS52qCSO3AQDkkk4PI+vrmM/pnU7a3fDUTu5uA/NAJK/8AQInPJres2gWtsSQoFrk+ZmIbaDGDmD96zP2JRqiTALXG7TJgmDj9PueQKDO6cN4a2sDyt5xGQCTtBMDJaSfpn0h0u5b/AHotkOwtvLAyJzwTlu/m79gO7a62YKl2tq9lnUqQC7K+za7RJE/hwM/es/QaDwAz3SwLWwdlv/UdCRx/CpxJOYPag07ItoRG53Nu2xCmVRipDtcZj85AXJ7uxig9TrR+9Bt7gY+VsrMEH15xjkMap0LPffw52BBBW0hKJu73HHLyJ9JFQ6r01jvNvxHKxAA80KqksI9okd/0oHt2EZL4tncu8su1QMDK7lxHYGIPJFCajTRbJkBhd28rztyu78XHDZnHIyBZ1rEFyTJ/GphjIA2kDDCOfatnpnU1AfxB4qOZLr+FiytudYJGRk55NA2lUHStvhRDAEhivyQhjkHdEHMGD2qq9buFvBYyCWCMSJAi1ny/MCNvfiOOK0+nWlu2jb3BFYkbsQm6TMcQPtWRpA9twnEQShBgBgG3KDxI2meIj6UFV3Q3LJ3TIAncnYgwQY9D39+Iorp17c6sh2PuBxEHOGXsD7cH9Knqbm27eKkFsyO5kp+YIx/aqRbTyOmDskrmD5iJU/QZig9tqt6VlpVSREgGPTHFJxQDvVbirLlVtQDk0qc0qDp7tUzV92qjQRpU5FLbQMKxeoXSSZ4z+nato1g6wEk/X15zxxj/AJoMy5dZ2VQMFiC5iBEAwPuP5djWff3qp2NsAYSoAIK92cnjt3HHsKKOm330fOLpGDgBSIx9ZJjndmh75xe2crcWSeJDcT7SO/pAGSQZXC3rIMyRbgQfLuJX8QwO3cn/AG1XqWI1DvBbY0qWYC2gKuG3E8RMwI5PNSBh7Z83iqiLgS7LM7n/AIBOfNk9hQcu18ozDYksdxKqpaQoCDNy6czPaYiKAUX9xPhmTBi60QpLYNq2cwc+c1X0zp5No32gb2i2ILXXC/jdswsjiBgYip6bUC14+xBduP4hJHlbbbhfCBuRtUZmAZgR2qnpfUrJPjR4aeCy5OFMiRGSxJzz6k0E+l6l1FvT2R+7JvO7EFWdkbYWOeN+BPZRgZoH9pvDe6Ya26mRPlEqjcHj7iiuma9woNtX8NQwN08EsxeFVj5oJGB6E8muduO9trgH4o3AkwTzkseZPagK03gtcueKHCb23shA5mSBxhz9MD3rOu6ZrIZpMhoV1/EAfKRn6Y+1GDqykXVvKwe5ktiJHHA9e+Z7+tXnSK63WsrI3ggtBO1iFfHBHPPI7YigG0mvZbZJbYGPzKMkjJJA4Oex7UcuvV9hIC5HmTKMfDCCTEq3zEjiWPNQ0gi1cUqFiZUZI2kz8xImsvUaU23BRyQww0QRjKuB5Tj0mg19TpC167tGYbaO8hUIhjxyR+XvNfTpW5aDAgjHAxDOMgE95yMZ+lBvqyrkGVaM/iBERkcrjuMe1G2NcGNoEDD7gxzJMg7X7gzxzQex3NQqKC7BQYiTz7D1P0oW/wBSESowP4vKfsDn8wBXK6m3fN6ybKtsIm60j2gMx87Y/DxjtQF74Z1FxW8W+XgSFHlQHn5Rj6wBQd2l4MJUyP8AMGmavOuldZu6QqH81ogbWGcdoPce3bt795ouoJeUMhBkTQSNKkaVB1N2qoq27VRNA0U0UiKc0DNWFrLZ3tBPI54H3rdFYHVb0Fs4kD79vp+p/nQZeoRtyeGzDbcJYGIIkR2x6CP71l6/WQHNsEOpBPG+WkDaPwyYG8ycnjFHhmZkJwFusIiZAGYXtLYkyYBzmsh9Vaf9pZA6XAPNcfyjkAKPNzHb/wCgE2Rbd20zQ0BYUbiPEYpbL72jeFmAT+tV67qD2dQANgt+J+8YghoySd/cAADbGSfycaol7bW0OFYB3xvl/E/dIRuaDAmI9aZtOq3N98qbhYnax8W6RJjZZEBQceYzMnA5oAtM11t/gIFVy83bogEPt3RMl8IOBEfnUendNQsGKG4AoIa75Rn5dmnAwIBMt7YzVmh+IrV7UeGllgW3S9w7nMSYn8C/7Rj2FS6M7h0ViCQtwMPxEl9y8HH/ALjwBFBV0+4XKO5Llkcg4YqUcIVYwNsgboQKPMvPNDfFQi3cIkNuTIJB/AORwaL0dp7ZRDCfPAcgXGDQTttzIEgZgj3FR+IVlHGAPLkgkcrzAJ/Sg5hm8l2QDsZhEAcczAg570MtkfMjFSMEjAnHEtkfl9K0BbJW4IVgRJNtg2T3gEwfYxQ6hSHkxLbjI+hC59xGKCdjVvaUq6KVjBAKtmYIJEGmt31uHysQSRKkwWhFUz25HH/FRSxCt2+Y8ZyWz+VAtYJgGDxyMjyhjnnv3oNXWWlF6XDSYwDEqACTJnPp+vFZ9q2yhSrctDRP2JBEdvqCKi7srQCD5Tg8QZkA8jFStalcT5ctk5Hmycig7xG1L/sm3aVC22ukxj5ZiZzE8enNdjYIIP5Vznw9rw1pQIIAAkd4xR56g4LBLLPAmdwA4OM5oOZXRobTGxDA3TuRgRyCYH8JnuPv6UJYNzTO7WCzKrHehkERIkD0gYYfetW14d1dtsm1ca4Xg4JyzEiMMMwSD3q3VDznxRAGoXw2WZO7dyZxyQaCxPi9IEgzHp/zSrKNg+unPuVWT7mDzSoPZrtU0Bd66kmFYicMIg+4BMx70rfWLZ/iH2/tQH0xoddfbOdwH1xVY6kjCVM5+kjORQGTXM9WAVrjTERk8DM89vXHpXRWb4bjsY5GfeuR65qVS4wO5nnykCdksFB82OSOBOeaAY6o7lKCF8SQzeUGZChFIkye5gcZNZwRVLtcBUoN3iYdwSULeGm3avMTBMwZo17Ba5PMajdPMduR9hQl68k31yzBZKgZy1sbZYbRPl9Yz9KAPVdevF7Qs218F4lybjOyi4ykPcfaRBk7TPfms7UdAjVm78o8YFZIVd2/szHzH/aM1ragtNlDttHuMXHaLwUoGIgeXcSQsjsRS1fURa1BVLRdnYKXEHw0ZiGzEx65gCfWgr6V01VunapI3PJVdqZJBG5vMcjiIxg0R01QhUllUbGYhE7AhSo3TcdgZ+UhTtbA4rE0+sW3qi7OGUXbjqq+ZjuUoIC8cjmOKK0B1K/6dtvNMG7sQEMVYjjcSCN0kz64wAIHxTpSw0+kssBcaDc2gG5t8xJ/EcCSSJOPShviHVSlwJO4IGETPlyTEY4PNUaTQ7GG10nPls2ztk+U7rpEEZ7HMcYiget6ZrZJPZOQAI+YeXaxz37CgqS4Ct9ishZwp27l27tu4Z5JzGJqF1gFuFJbaQALjb+yt82D+KOfw9qAt33IYJd3DadwZSJBHf7e9Mmtfay7FYNyVMngARzHFAVp7fkc7QsEggSRAkTn3HqaDS4DwynjB8pyI5447D0ovS65SGVlcTMwPUk/1oG0ynblZ8v6IR396Cx/m+2KrNoECOJJxx2oi7bO8EEwQODg/NyO9DEmATBM8xB7cbYFB23wpcC2yB6Tn3k5rruntMxnA/rXD/DV0BWken/dXY9HvSv2HFByb9OAV/CwxvTDLK83CAAfY8r/AADOKNGteyzK4LW0dQu7zTIJUqwEjvhpyR5qlftW2W4FO0m4JBGDDsOGEHB7entRF5WBfuAyR37CTBI9YwY4xQZj6bSkkm3ckmTjueeMflSoPV6WzvebSk7m7H1P+ylQbXwh1I/sdgyAQrKSe4VmUD8gPyrcTW9htH9/UwM/mT+VcP8AD1zbpLIkTLHIkQbh/Xn9K1V1OeQMGOR2EZn19OKDQOodz+8YRztBgRk4B54P5dqNs6mMAnv+hZce2KyReA3GC5gmOF4un6ngicc0U1w91289ufMw3e8gc0Bl7quxkycmqdbfkuRtnw0MnPLKB5eOPWf74vXLghJO3zZMxjHetO3YXYHu3ktjYn448sKBuVdrEE4EuMniOQlqnHiDew/1wVDtgRvEoPoRx60BfRm8VtrbGBG7CIBKy294kSvp3q2+yqStobYvICVA8wIY7d0bjxmSeBmq7yXA9/bC+V1U4Uhgbew7jB53d/wj0oKhvHhszIApJXaC5yxJm4+1Rk88wDFDa5V8aL3nZmWQ7XCpBKpARfKOVElp83GKI1WmLC2C27N0KSW4N0FTiZ8uInvV3Vukl9TvEwCo+Xy4ZX+Yn29KAXS60LqfCt+UByhChFUeVmUjaNzYEZPJNB9K1U6hBAkvcUnBY7UkSzS0nJx/Kte105P2kmU3i4zEeIGglSMoCCIBPbv9Ks6f05fEUhY2sx3C0+NwK7t72wM8SGM8CgxLDsXTc0Aai4BMkQLRAAHbLQI7ie1GfESOqlgpO1QRgxgkwa1x0x5LbLoQSxLFFUqDzAdjnkAgEx2rN+JyoRjtb/Sn5gONx/h/yaDjdMhCvgCFUf8AwJ/rS0FtVDseAFnuI2hvv3orRahHmPGXasmXkZyAIjNV2r6OG8zwElg9teCMfiacUFVs22DbQMe3HPqKrOitnhgceo/pmidMUZW2kcjlSMkew5iKBW1bMeZO2Mjg/wC760DXtKQFKmBMY54Jz+VD+K4AzicSK0LyeZfoMbhnngd+ao2YiCYPYD+9BpdD1xD7WX5iPMIAHP8AP2r0X4f/ANNT6ov8hXnGl0zFC4iAfmJAgjPciORXb/BWrVk27lJRQCR9sTxIntQDXrSAXobZNxZJlR85Bjdjgx96suow3lDiUC9sQme68d4qF+2itfJlSXUzJECVDEHjmqztO8q4krbE4mP3eZEE/WaCnVa24HYBTG4xx6/9VNT3w25oAiT3b1+tKgH0Lj9h0+R2nG6PWQOD/KjLl6LjkDJGPKMSijnv6/aO1c90u6TobS8kXG7hTALHlsGtXUaxSCCGJAKyGIjCgYAOZn7UBFvWGHg9jkY7XTPr7/Y+lGDUEng538T2c847Ex6YrCs3RLAcbTg9htuGAZzjd6dvetLU3oGYmW4/6iD39ZoBfiG7GyQcEYj5p45q9LNnZvdAxbT25k8gG3gyD3z9vyyur35CRE7sDtPvXR9P0y3LdsH5jZRYBXI8vALT7kx96Cd3XKN0AeW7bBmT8wcxhgJgA/3qy3rbaai94rbLSqxYgAmCwyItkwIMknvxxVuq0ttBubALrkhcwGG7vjkA/Wq9dat7tQXUGFukjySw5I28wY74xQV6n4o0a2w03CG3eFuNyGIMPuC4gGD5vWBiafq/xHpdPe8JrZa+WQG4VU7QwAEEmcbuPUk0NqDZS0gZAnnugAtABQ7mMopxAZsDt3JArT6lpAHe6wwXUS1zZMIkkfu2wPX1xQUXPjG02oGlS1cEXCjk7QpCy0AhiYJySRNDW/jO5fu27Q0roDcO5iSV8oMCAglRjEijCLfj7SLY8wEG8ofPH7s25kw0CchDQmkYvej9nUJ4t1d3igmLUEnZ4Q53DE/cxQZ+p+L9dec2zp1W210AkpcBiYmSwHGeI+taHxTZJtPj/wDS38mqlHY3WCaZdp1LWgxvR8suzFRbxiIHvzRXxIFNs+Ukm2wGT6GKDjelaZlFyY8yoBleQpB4NU6WyRbuAgSyIAJHIRgRz6x+dXdN1m9yDaUQknzMTkwB/npVeh1u8MfCQRbnBfvwPm4gGgs0lnysIzuJgQcQmcH1ms/T6bKyByncYhmnv6QaN6df3ByyIvAG3d32nMsfWsz9qYkDanpw3dto/F7UBN9fMpI4H9KpuuzRuzkDOcYkkmT/AJFT1L+ZYAyBz7AcUMWMHC/NHHtQdL0vR2ms/vNT4O4nyl9s7eDDMAfy70R0/Q2LUldbaPnVts287GDLJ3eoH3rFXpXjIhXfO9gdqkhR5TuYyAFE8mPvSs/DDGPLdEkjO0YEHdluMges9qDsnvWXN9kcENmVYkR+74KmB5p+80PqGGYZv9NB3jlZMEcxVNpERHSSSLW0AMS0FbZB2j5T/nem1LJJwc2lGQwGDmd0AGgjd+YwMSYwP7UqmL4Odv6j+9PQcn0nWEWFUNEXj3YeU7SZK+5NHXdRDGG/EPX0g/2+n5VjdMRig2iYuE8A4AXJJOAKIu6ks5Mhpacf0xQafTLpHaRtPP8A0P6Z7/rWlr9RMYiC/H/Uc5rC6ZcEmCQ2wxBiDtgSZmP+K2GBd0VhMkx5owSYztP8jQZmuYnaF5LRjn7V0OjI2AM4tt+z7csw8kKHaVtsAfv3OIqVrpNvYFuB1cXdyutuflPyErLEY7jntGKtu9PVpFtmI8IqJTzZnJXBmRxHagIa0rT4t1WRRZmLinZCN4Y+UP5pGIPGPZXNXo2Z7v7Sg8RXQsWUL5h6MRBEk/8A1Q40D7zwf3mmYjIIFoDcSGA7AmKzR00XLl5vDVrZ052xB/eKqTtI/EI+tBta/pti6mw3vLbN5iEZC8OpkROI9KD6097UOGOoW3ZNtfIxIAMKTlVM53ekwMdhlaLp67tE7JD3LhV+QefQcYxHYGtPUdZ/ZltgFyptg+W4VkpbRjMAhi0BZOQCYoL2tB9ab63UKeIhjdOFVlJj18xj6mrtJp7o1Bbym0b9xx+8ghXBViV3R/CQAJOZ7RV1DrF39u8JmU2zdsDwzatldjwH8xXeCWK98SfSDJW36jadPpTa/aXt/wClDBEQ3MMG+YxHyx9ewR1Fq7vcW7Zb/wDL8RGF0BSCrK2FMrHO7vIFHfENloQYAIInd/UCgdXqgr3AmlXYt9LQZdQ9szcEgsIIAH+RQXxR09dyE7jh4wP9p/8AU/5zQYvS9MbbM1wqu5ABvuIDO7uN08d/eqNHbS0jeJdtjciiAxbIn/0wREEUH0+ytxgDbhYOdxJwQIBOOT6VHQWJYyqwFOI7zAPr2oDdHqLKKRvNwmMIGHAUHLKMSP5UEt6yDP70kHjao4bdE7j9Jj8qs6UuGJIOAMgYmCeR70A1qSZ4n/uj/PrQHX9WIQmyR/Cd0E8ZMqf0oZtXzFtIBzJYmfsw9PSib1gsy7VJiSYE+mcVSdNg7mVZJOTJH1VZb9KDY6Z1i7prXjKEaX2bSDC+VWnmTyBULvxhqm+UWkg42W/5bify4q3oltWWyrZU6vaRmGm1gEekgVZ0y0g8EwARrbiGOY2OVz3AB/nQaWq1APiM77S1qPM0DdC4jgGZ/Khr+vtZ2y02wuFPaScmBEe/arL3TLXjO5/hn7sGUmYnmD7UPf6hYtQBBYLtAHmfO4kGPr3I70Fqaq4QCLTQRjzLx2/FTVnn4oX/ANM//H+9KgG6H03xNO1xtpRbhBWfPO1SGCjJESOR35is25bAaCfMDHBgx6HkelS6LqPDZXRgt1WkBgNrrA8kkwJyP/diu30ty31FmR0VLqATgB5iGZTmVBxBJ7HvQchpbJLKoneRgDndtIjHJn+dbvTepizfRntByC8KTtgz5WJAMkZ7e9bVrot7Ri5ct7bj7PK5XzWwd24IkiWPAMjvgZnK6b0vU3LtoIm8ruaSfIoUgQWkZnO2R8w7UGp/5hduOrBVRfMfJkHd4RIcfKSDuUGBjEdyPqRdukPbIJOm8wQ53Mu4eWS3PH2o6/rlV1Q6c27wJ3vggHggkYJMnJUcQBEVLpumGpcAqseEjs3ZJ3k7ZyMwBn+tBl6vqt9FuZKwunIkEgblXd5WkDJPYcCn1nU9TaL27tu1ea0NzblKnaVBmbfkHHzRWpkhlD7wcbXKkjhg03FMxIIDMR+VM9jdddyBvuW2twzFLmw4GH8twj1UiYoAl+JrRclkuWy4cqzHcm5gYkIylGnGO8U62rTogu+ESVYKHuG2YgBgv7yOMHJNCdU6Gw09i3bMXrb3CPEHhu2FbEkjHOW+k5qPx3prcW2tAtbi6skz5grbhnJiD+XNBua7oynUC6y3g2+2QQAUhNpAkgRkCTJ70IOlgaprviIT4oYqwIgDePmghjLiOAI5zUrvWLVrUBWVtzG2wZG2nzLbtKrcblBO6J/DwaN/bl8Zg95QQ/yugjzHagVwoMkg/i7igwus9K1LXb1y0GKsRs8NlJ3gqwcKGwQA0MY9O9aHxQ+E9Cr/APbWjqbe9pNmAbhRWFyD8m6SHXaBO5fmGQPtmfE+Vt+nn/7aDlul6C7bG64NkrEOyqd26TCs0nEGYpaTTIk/vAxIiEViMEtJZto7xAniZqrp2pQkKtr8Ms7NkxjhQO/vT6XXOzt5toAMKoAHzbfqT35oLvAVFhUuAQMuVzED5VX9ZrS6Z8P6m4iugS2pyrBUk853GWB54rnenKTuOWYgc5J+affkVr9A+Ib2hdluIW05J3LIGf47ZmGPqBz9aCr4j6Nd0xU3ALitAD527j2b3+vP5xjXL2DkD6YjnuM/rXUdU+Pze/drYQWmIDG55mKzkwBAI9c8VzjaiyuERrpmSX8q+3lXzHP+4T6UGt0OP3O7trbZz/0Nn8x+lH6G2dqmAAuvusScAqUIBB7zMYmsXSdSNpWuuDu3DaoUBVIk7pYGCJ+ucEVXd1movOVL+GQyocmRuOZYndtHcTQXau29/UsrMQApYKcL5ePKsZnuc1V0/QrFlmzvS6xXt5R5R7xzReg0q2r4KNvUqVnInmSJ7Y9MxOJqI1Cpb07TCjxcH8vf3Mf4AN0Nq0LSblE7Fny94E9qVDaTVLsSSxO0SYOTAkzFKg5KMV6B0Tr+lulQy+BdEQxPlJ9Q/Y+xjnvXACpTQe6aK7+8bcwm4EmQIJUETxyREzPyiIrQPTnXc1tiHz80kSRgkSJHGP1FeU/CPV9lo22YGHlQZwIGB7SDj3967Xo3xTkK7Ss4MeZP7igLfUqzqNdttG2p2lZCsfMCd5+XEMEk5bkxXManVXALi6a+q71ARPId6q5Cw48sAH8JzJwK7nrNq3eVLdxDcS8+2QcL5WcM2c/LA9yK43rvw0+hV7uma4w8NkChQTbBBO6RyJjt3oAtCrOWt3bcrsgk8FhZIYehKsoOD6VdqEazubxwtryMRfBuJ50UxtPmJLGYUjk0P0Lq4Zyl4mI/dAgyv7t1fccdxwZyePSPxArXLbqgJK27DQASf9G2cR3zP2oDLPVF8MHc9veHCvZbxLAbYWC7bg3ofmwFEeucD/D1661thvS8pB8r2SykSQ2VAKiQMnFVfBsEJugj9ss/c+HdGT3+9Pcu+G6bDtwflOcGO1Bo9Q8O66XNRau22Up57XnTapDBYjcBIEmO3NUazohv6jx9M9u4jXbZZQ+VCHcWcHMyIC+v6TXXENt2KfIPNkMDB/Nfb3oltBbuFm3W9yTIXy3VHqWDT7xAoML4qvX9Pqb722ZR4a+dZABGzyzxOZj0+9a/xG8paxkz2zkDtRH7Tft+UXBdAM7b9slVPYLciAfrJzQnxF1Mi2n7ghieFZdvHMkTj6Cg5H4f0jO5A42MJgxO4YPcH0B5itXRdG8Au+pZLSkMFDtDNLhgwRZbgHBH4hWYfiHUN+6tsLKnkIApbvLOPMfuart9DuNLvlYmSSWb3AH9SD7UGhoNfp7TC3YW5ecusu0KmN0eWCWA3Nkx29KB6x1hWu3ClseZjk8T7AdvaY9hRuj0FsIHSSe8k4jlYBjB+/vWD1BYIhSARP1yRj1oKrNouQOJPsK3dLYAV7cKt5AGRv4x2knt+E0DqdKtq0BALktJk8gxjMY/wGhNRqnuZY5HEY+v96DbXW23XdAJlWZTwGHAMQSJA45iO9BdT1dw3MAIQQSVG12ZwNwnnuRA7czQ+i05ubgoMlQfsIJb2471pf8AlT6jUsyA+GWB3MD8sAfc0DaW2w1ClR8qkGBMfMRIHrIoa50+7KrdItW15LEkKCSchQSWzGBXZJpBbBiS3cmJP1Pp7CK5b4h16vhWk8MR8v0X+9BoW00AAH7XwI/0npVx22lQRFPTCkKCQHcfpWhoervbM8+/f7+v3rOBqW71/Sg9O6F8XugUv5kIHbt9uIru9F1S1dAZGLA+gnb9YGPvXiHS9QCnhzkTtP5kitvovU3sNuQwe47R3BHpQdb8bfDL3yb1gk3Ft7BbkAGd24yeTBiJAx71xmm+ItTpLtxjbJUnKOpAG0xg9iBA/L2r0bQ/FVhre+6wtEcgyc/7YGf6VzPxH1PQa5lXxnS4rbbZCyGa4VX5RM8DBjnvQQ0XWU1Ph3Es+E37bYDkZ3mHEkhRJAI5/iFZWo6M2rLKjqhR7kE5MhoAgZH1zxV/U+h3unuhWblkNvLFQFDRADAHmQp3Y7elc9qNWzqWtyLisSNk4BHmyO0jv6UBms1TW7yjaGQ+GrH0J2j5hjPvzFHXr6eM67ofdIBwYIGBPP0ouz8TWw/hbfLdjz4B3EBfMpwfrz/Oo6j4ZW6xu+KRcVg0BZXasEblIDgmDnIFBY2scXX23GCggEbtyEQJ8px39O1D9YYtbt8ncAcD5sdycD7isnrXVHt33K+ZDtkEYmF/EOKM6xfmzb7ZHBPof896CfR9jWfKsH5XiJ3DBJjn1z7UP0nXFTdtXTGxiRJxBJPftOfvWN0zXNbLqmSwJgjAIBPrn07VQl1rrMzmZUyTwDtIB/z2oDLXURZ8UWodS25ZnEx+f/FC2rb3rgx5uT6c8mfsPtUNJa820ZMEnmABmff/AJq86h7bEWyRuGY5PPBGR9jQG9cXaeU3KzmBkiTuAIiB9+aC0+ga67AEs0L77i2JknHam6P0+5qLqoi8tBMEqoiTuIGMA817HoelWrIJCKnc7QAP0FByvSvgrYQWecAQRgxHPqaP6vrLejRTcEKxgbYJ4JmJkj6eoqfWvie3YAMyTO1Ygn6g8CuB691ttW03AAonao/CDE/UmBmgv658QG9K2/Kh59SPf+3H1rnXNXXbwiFwP85NU7ZoKqVSKU1BCpH9O3/1UacUDgVMKKiKkKC20dpBHIrW0+o38YYDj1rGFTR4Mjmg09bdYowJjjHc9854x/L1oLpkLeQlj5XQgrEyGBB84jt3BFEG+Lqw4BI4PeoWNCRMsAKD3xAHXsQw+oM/zoLV9FtOm0qAPQYAI4I9CPUZrzz4c+LbmkItXAXtcT3X6T29q9A1HxFYS0L1x/I8bNoLM2J4Axj1x70HGa74CFtXueM5NsFlG0ZCw0c+YmPb6Vyuj6/elQD5S6CSJ2Swna3Kj2yPQCvZ+n6yzqbe62wde47r7MO3+RXH6r/w9KC3+zXYg/vN4ndBkFRwvpA9eTQAWeu2xdawbYhvMCoEHyidycE9sfmKyuu6N9qwmN3lZflIM8E/L9Cf+dWz8Oamy5veHauYKm2T8ykqdwMeUyoiaA63rt1rIiGBHeeRHoTmM0GPZuLbRbSrvuXWifwSTtzGWj3xz5TzQGnUNftpiCZjgEwSBAxzA+9bPw70K/qbwuKoW2mdz5BJEFR7wScYBrvPhj4ZXThiFG9uXOW2+noPoPbmg4f4a+HLl4XrgZRINsAg5PlJzyIIGYOZrf6T8ASd+ochpwtskRzy3P5frXd2NMltYUAD0GKG1uuCAkkADkngUFGh6fY0q7baqkxMctHc+v8Aya5L4s+Lws27ZBbuRwv9zWT8TfFJdiLQicF48zD+grkHaTmgWpvNcYsxJJ5Jqhn9Ke5cqsCgeasDVCIpqCyaaq6VA1OKaaU0EhUgahNKaC0GlNVhqW+guVorS0urB5ww7+tY++luoOp0JQv53twSAq7gT9+3+Cq/iC6ylUE7UYMADzMq20/l9Nxrmi1dt0y4blu34igyB2/Xnk44/i4oF/4ffEJ0t4pcgWrgG4wCVIwGJ575HYGYr2AMCAQQR6j/AIrw3qHw5cVtyHcv6iPp3967L/w91Ph2trlhLEjdMSwEyO2Zg95oO7uCuWvfB1vfuViE52HIn68x7V0++qb12M0Feg0C2lA7e/27cfah9X1VkvJbCjY1tiXnhlKgLHuCT9qjd1RbjAFYHWNcoZSjEusjtszgzjJHsRn8qDV6r1bZDM0LB8oGW957CvPev9Ze+xEkKOB2H9/8+lW9TukmWYk+/JxxxWBqtQTPp6+v0oKLp+vvP9fehrj1J2/Kq4mghFT4qYaB2Psf8kfaq2YH1H6j/PzoIzSq6xpi/wApUn0LBT/8yJ+00+p0Vy2QLlt0J43KQD3wTgj3FAPSpXeTwMnHpSoI0qVKgVOKVKgVNSpUD0qVKgVdL8PalikH8JCj6Y/lTUqDp+mXTj3Ex2rY01kbZj+35UqVBo6HUMreHMrskTyMgQD6URYbeSD2pUqDm/inWMt23aU7VYEtHJiBE+mawr14+GxgeUwMdvSlSoOa1upYnn/JNANcJ5pUqCBNOTiff+lKlQF9D0Qv3ktsSAxglYn7SCKl8R9PXT6i5aQsVTbBaJMqrZgAcn0pUqDMmjNDrbiKUV2CEGUmUOCcofL94mlSoNRNUpAJs25Ik5ud/wD+lKlSo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http://www.skyscraperdictionary.com/wp-content/gallery/first_skyscraper_set_01/home_insurance_building.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9012" y="2536887"/>
            <a:ext cx="3117850" cy="416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23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32"/>
                                        </p:tgtEl>
                                        <p:attrNameLst>
                                          <p:attrName>style.visibility</p:attrName>
                                        </p:attrNameLst>
                                      </p:cBhvr>
                                      <p:to>
                                        <p:strVal val="visible"/>
                                      </p:to>
                                    </p:set>
                                    <p:anim calcmode="lin" valueType="num">
                                      <p:cBhvr additive="base">
                                        <p:cTn id="23" dur="500" fill="hold"/>
                                        <p:tgtEl>
                                          <p:spTgt spid="1032"/>
                                        </p:tgtEl>
                                        <p:attrNameLst>
                                          <p:attrName>ppt_x</p:attrName>
                                        </p:attrNameLst>
                                      </p:cBhvr>
                                      <p:tavLst>
                                        <p:tav tm="0">
                                          <p:val>
                                            <p:strVal val="#ppt_x"/>
                                          </p:val>
                                        </p:tav>
                                        <p:tav tm="100000">
                                          <p:val>
                                            <p:strVal val="#ppt_x"/>
                                          </p:val>
                                        </p:tav>
                                      </p:tavLst>
                                    </p:anim>
                                    <p:anim calcmode="lin" valueType="num">
                                      <p:cBhvr additive="base">
                                        <p:cTn id="24"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Americans during this time</a:t>
            </a:r>
            <a:endParaRPr lang="en-US" dirty="0"/>
          </a:p>
        </p:txBody>
      </p:sp>
      <p:sp>
        <p:nvSpPr>
          <p:cNvPr id="3" name="Content Placeholder 2"/>
          <p:cNvSpPr>
            <a:spLocks noGrp="1"/>
          </p:cNvSpPr>
          <p:nvPr>
            <p:ph idx="1"/>
          </p:nvPr>
        </p:nvSpPr>
        <p:spPr/>
        <p:txBody>
          <a:bodyPr/>
          <a:lstStyle/>
          <a:p>
            <a:r>
              <a:rPr lang="en-US" dirty="0" smtClean="0"/>
              <a:t>Booker T. </a:t>
            </a:r>
            <a:r>
              <a:rPr lang="en-US" dirty="0" err="1" smtClean="0"/>
              <a:t>Washinton</a:t>
            </a:r>
            <a:r>
              <a:rPr lang="en-US" dirty="0" smtClean="0"/>
              <a:t> v. W.E.B. Du Bois</a:t>
            </a:r>
          </a:p>
          <a:p>
            <a:r>
              <a:rPr lang="en-US" dirty="0" smtClean="0"/>
              <a:t>Washington: Founded the Tuskegee Institute and tried to teach them trades. Wanted </a:t>
            </a:r>
            <a:r>
              <a:rPr lang="en-US" dirty="0" smtClean="0"/>
              <a:t>to teach </a:t>
            </a:r>
            <a:r>
              <a:rPr lang="en-US" dirty="0" smtClean="0"/>
              <a:t>them to live in the world they live in. Gradual </a:t>
            </a:r>
            <a:r>
              <a:rPr lang="en-US" dirty="0" smtClean="0"/>
              <a:t>equality.</a:t>
            </a:r>
            <a:endParaRPr lang="en-US" dirty="0" smtClean="0"/>
          </a:p>
          <a:p>
            <a:r>
              <a:rPr lang="en-US" dirty="0" smtClean="0"/>
              <a:t>W.E.B Du Bois: Founded the NAACP, and wanted equality right now, </a:t>
            </a:r>
            <a:endParaRPr lang="en-US" dirty="0"/>
          </a:p>
        </p:txBody>
      </p:sp>
    </p:spTree>
    <p:extLst>
      <p:ext uri="{BB962C8B-B14F-4D97-AF65-F5344CB8AC3E}">
        <p14:creationId xmlns:p14="http://schemas.microsoft.com/office/powerpoint/2010/main" val="97066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Rise of Journalism</a:t>
            </a:r>
            <a:endParaRPr lang="en-US" dirty="0"/>
          </a:p>
        </p:txBody>
      </p:sp>
      <p:sp>
        <p:nvSpPr>
          <p:cNvPr id="3" name="Content Placeholder 2"/>
          <p:cNvSpPr>
            <a:spLocks noGrp="1"/>
          </p:cNvSpPr>
          <p:nvPr>
            <p:ph idx="1"/>
          </p:nvPr>
        </p:nvSpPr>
        <p:spPr/>
        <p:txBody>
          <a:bodyPr>
            <a:normAutofit/>
          </a:bodyPr>
          <a:lstStyle/>
          <a:p>
            <a:r>
              <a:rPr lang="en-US" sz="3200" dirty="0" smtClean="0"/>
              <a:t>Library of Congress 1897</a:t>
            </a:r>
          </a:p>
          <a:p>
            <a:r>
              <a:rPr lang="en-US" sz="3200" dirty="0" smtClean="0"/>
              <a:t>Joseph Pulitzer, begins “Yellow Journalism”</a:t>
            </a:r>
          </a:p>
          <a:p>
            <a:pPr lvl="1"/>
            <a:r>
              <a:rPr lang="en-US" sz="3000" dirty="0" smtClean="0"/>
              <a:t>Using colored comic strips.</a:t>
            </a:r>
            <a:endParaRPr lang="en-US" sz="3000" dirty="0"/>
          </a:p>
        </p:txBody>
      </p:sp>
      <p:pic>
        <p:nvPicPr>
          <p:cNvPr id="3074" name="Picture 2" descr="http://upload.wikimedia.org/wikipedia/commons/c/cf/Thomas_Jefferson_Building_Aerial_by_Carol_M._Highsmit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1168" y="3316670"/>
            <a:ext cx="5192931" cy="3562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46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Families in the city</a:t>
            </a:r>
            <a:endParaRPr lang="en-US" dirty="0"/>
          </a:p>
        </p:txBody>
      </p:sp>
      <p:sp>
        <p:nvSpPr>
          <p:cNvPr id="3" name="Content Placeholder 2"/>
          <p:cNvSpPr>
            <a:spLocks noGrp="1"/>
          </p:cNvSpPr>
          <p:nvPr>
            <p:ph idx="1"/>
          </p:nvPr>
        </p:nvSpPr>
        <p:spPr/>
        <p:txBody>
          <a:bodyPr>
            <a:normAutofit/>
          </a:bodyPr>
          <a:lstStyle/>
          <a:p>
            <a:r>
              <a:rPr lang="en-US" sz="3200" dirty="0" smtClean="0"/>
              <a:t>What do you think is going to happen to family size during this time?</a:t>
            </a:r>
          </a:p>
          <a:p>
            <a:endParaRPr lang="en-US" sz="3200" dirty="0"/>
          </a:p>
        </p:txBody>
      </p:sp>
    </p:spTree>
    <p:extLst>
      <p:ext uri="{BB962C8B-B14F-4D97-AF65-F5344CB8AC3E}">
        <p14:creationId xmlns:p14="http://schemas.microsoft.com/office/powerpoint/2010/main" val="232144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Women’s equality</a:t>
            </a:r>
            <a:endParaRPr lang="en-US" dirty="0"/>
          </a:p>
        </p:txBody>
      </p:sp>
      <p:sp>
        <p:nvSpPr>
          <p:cNvPr id="3" name="Content Placeholder 2"/>
          <p:cNvSpPr>
            <a:spLocks noGrp="1"/>
          </p:cNvSpPr>
          <p:nvPr>
            <p:ph idx="1"/>
          </p:nvPr>
        </p:nvSpPr>
        <p:spPr/>
        <p:txBody>
          <a:bodyPr/>
          <a:lstStyle/>
          <a:p>
            <a:r>
              <a:rPr lang="en-US" sz="3600" dirty="0" smtClean="0"/>
              <a:t>National American Woman Suffrage Association (NAWSA)</a:t>
            </a:r>
          </a:p>
          <a:p>
            <a:r>
              <a:rPr lang="en-US" sz="3600" dirty="0" smtClean="0"/>
              <a:t>What else are they fighting for?</a:t>
            </a:r>
            <a:endParaRPr lang="en-US" sz="3400" dirty="0" smtClean="0"/>
          </a:p>
          <a:p>
            <a:pPr lvl="1"/>
            <a:endParaRPr lang="en-US" dirty="0"/>
          </a:p>
        </p:txBody>
      </p:sp>
    </p:spTree>
    <p:extLst>
      <p:ext uri="{BB962C8B-B14F-4D97-AF65-F5344CB8AC3E}">
        <p14:creationId xmlns:p14="http://schemas.microsoft.com/office/powerpoint/2010/main" val="147819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Women are pushing for other rights as well</a:t>
            </a:r>
            <a:endParaRPr lang="en-US" dirty="0"/>
          </a:p>
        </p:txBody>
      </p:sp>
      <p:sp>
        <p:nvSpPr>
          <p:cNvPr id="3" name="Content Placeholder 2"/>
          <p:cNvSpPr>
            <a:spLocks noGrp="1"/>
          </p:cNvSpPr>
          <p:nvPr>
            <p:ph idx="1"/>
          </p:nvPr>
        </p:nvSpPr>
        <p:spPr/>
        <p:txBody>
          <a:bodyPr>
            <a:normAutofit/>
          </a:bodyPr>
          <a:lstStyle/>
          <a:p>
            <a:r>
              <a:rPr lang="en-US" sz="3200" dirty="0" smtClean="0"/>
              <a:t>Woman’s Christian Temperance Union (WCTU) (1874)</a:t>
            </a:r>
          </a:p>
          <a:p>
            <a:r>
              <a:rPr lang="en-US" sz="3200" dirty="0" smtClean="0"/>
              <a:t>Will come up again later, they are pushing for prohibition.</a:t>
            </a:r>
          </a:p>
          <a:p>
            <a:endParaRPr lang="en-US" sz="3200" dirty="0"/>
          </a:p>
        </p:txBody>
      </p:sp>
    </p:spTree>
    <p:extLst>
      <p:ext uri="{BB962C8B-B14F-4D97-AF65-F5344CB8AC3E}">
        <p14:creationId xmlns:p14="http://schemas.microsoft.com/office/powerpoint/2010/main" val="241585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Literary Changes</a:t>
            </a:r>
            <a:endParaRPr lang="en-US" dirty="0"/>
          </a:p>
        </p:txBody>
      </p:sp>
      <p:sp>
        <p:nvSpPr>
          <p:cNvPr id="3" name="Content Placeholder 2"/>
          <p:cNvSpPr>
            <a:spLocks noGrp="1"/>
          </p:cNvSpPr>
          <p:nvPr>
            <p:ph idx="1"/>
          </p:nvPr>
        </p:nvSpPr>
        <p:spPr/>
        <p:txBody>
          <a:bodyPr/>
          <a:lstStyle/>
          <a:p>
            <a:r>
              <a:rPr lang="en-US" sz="3600" dirty="0" smtClean="0"/>
              <a:t>Realism: What life is really like (Mark Twain)</a:t>
            </a:r>
          </a:p>
          <a:p>
            <a:r>
              <a:rPr lang="en-US" sz="3600" dirty="0" smtClean="0"/>
              <a:t>Naturalism: (Some people are portrayed accurately, so truths are stretched a bit)</a:t>
            </a:r>
          </a:p>
          <a:p>
            <a:r>
              <a:rPr lang="en-US" sz="3600" dirty="0" smtClean="0"/>
              <a:t>Regionalism: Local ways of life</a:t>
            </a:r>
          </a:p>
          <a:p>
            <a:endParaRPr lang="en-US" dirty="0"/>
          </a:p>
        </p:txBody>
      </p:sp>
    </p:spTree>
    <p:extLst>
      <p:ext uri="{BB962C8B-B14F-4D97-AF65-F5344CB8AC3E}">
        <p14:creationId xmlns:p14="http://schemas.microsoft.com/office/powerpoint/2010/main" val="278348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forms of entertainment</a:t>
            </a:r>
            <a:endParaRPr lang="en-US" dirty="0"/>
          </a:p>
        </p:txBody>
      </p:sp>
      <p:sp>
        <p:nvSpPr>
          <p:cNvPr id="3" name="Content Placeholder 2"/>
          <p:cNvSpPr>
            <a:spLocks noGrp="1"/>
          </p:cNvSpPr>
          <p:nvPr>
            <p:ph idx="1"/>
          </p:nvPr>
        </p:nvSpPr>
        <p:spPr/>
        <p:txBody>
          <a:bodyPr/>
          <a:lstStyle/>
          <a:p>
            <a:endParaRPr lang="en-US" dirty="0"/>
          </a:p>
        </p:txBody>
      </p:sp>
      <p:pic>
        <p:nvPicPr>
          <p:cNvPr id="4098" name="Picture 2" descr="http://i679.photobucket.com/albums/vv157/amjj1016/Buffalo%20Bill/13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7943"/>
            <a:ext cx="4875212" cy="365640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ao.uiuc.edu/courses/aiiopcmpss/essays/exposition/images/5-billpos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8612" y="2290926"/>
            <a:ext cx="6448425" cy="454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1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barn(inVertical)">
                                      <p:cBhvr>
                                        <p:cTn id="7" dur="500"/>
                                        <p:tgtEl>
                                          <p:spTgt spid="410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barn(inVertical)">
                                      <p:cBhvr>
                                        <p:cTn id="12"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Content Placeholder 2"/>
          <p:cNvSpPr>
            <a:spLocks noGrp="1"/>
          </p:cNvSpPr>
          <p:nvPr>
            <p:ph idx="1"/>
          </p:nvPr>
        </p:nvSpPr>
        <p:spPr/>
        <p:txBody>
          <a:bodyPr/>
          <a:lstStyle/>
          <a:p>
            <a:r>
              <a:rPr lang="en-US" dirty="0" smtClean="0"/>
              <a:t>As cities grow taller, they also grow wider</a:t>
            </a:r>
          </a:p>
          <a:p>
            <a:r>
              <a:rPr lang="en-US" dirty="0" smtClean="0"/>
              <a:t>How will people get around?</a:t>
            </a:r>
            <a:endParaRPr lang="en-US" dirty="0"/>
          </a:p>
        </p:txBody>
      </p:sp>
    </p:spTree>
    <p:extLst>
      <p:ext uri="{BB962C8B-B14F-4D97-AF65-F5344CB8AC3E}">
        <p14:creationId xmlns:p14="http://schemas.microsoft.com/office/powerpoint/2010/main" val="336697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Mass Transit/Public transportation</a:t>
            </a:r>
            <a:endParaRPr lang="en-US" dirty="0"/>
          </a:p>
        </p:txBody>
      </p:sp>
      <p:sp>
        <p:nvSpPr>
          <p:cNvPr id="3" name="Content Placeholder 2"/>
          <p:cNvSpPr>
            <a:spLocks noGrp="1"/>
          </p:cNvSpPr>
          <p:nvPr>
            <p:ph idx="1"/>
          </p:nvPr>
        </p:nvSpPr>
        <p:spPr/>
        <p:txBody>
          <a:bodyPr/>
          <a:lstStyle/>
          <a:p>
            <a:r>
              <a:rPr lang="en-US" dirty="0" smtClean="0"/>
              <a:t>Cities build subways and electric trolleys.</a:t>
            </a:r>
            <a:endParaRPr lang="en-US" dirty="0"/>
          </a:p>
        </p:txBody>
      </p:sp>
      <p:pic>
        <p:nvPicPr>
          <p:cNvPr id="2050" name="Picture 2" descr="http://www.bostonstreetcars.com/uploads/2/0/7/4/20744966/4707018_ori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2" y="2438400"/>
            <a:ext cx="4343400" cy="3432764"/>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jpeg;base64,/9j/4AAQSkZJRgABAQAAAQABAAD/2wCEAAkGBxQTEhUUExQWFRUXFx4bGRcYGCAfIBweHR4cGSEaHBcdHCggHhslHBgcJDEhJykrLi4uHR8zODMsNygtLisBCgoKBQUFDgUFDisZExkrKysrKysrKysrKysrKysrKysrKysrKysrKysrKysrKysrKysrKysrKysrKysrKysrK//AABEIAMgA/AMBIgACEQEDEQH/xAAcAAAABwEBAAAAAAAAAAAAAAAAAgMEBQYHAQj/xABLEAABAwIEAwUEBwMKBQIHAAABAgMRACEEEjFBBVFhBhMicZEygaGxBxRCUsHR8CNi4SQzU3KCkqKy0vElNHOzwhajFVRjZHSDk//EABQBAQAAAAAAAAAAAAAAAAAAAAD/xAAUEQEAAAAAAAAAAAAAAAAAAAAA/9oADAMBAAIRAxEAPwDbSKQAKSshJVmIMCOQTuRypzXKBDvz/RL/AMH+uuqfI0aWfIo/FdL1w0CaXj/RqHvT+Cq4cQr+jV6p/wBVK12gQ+sK/o1eqf8AVXPrSv6JX95P+qlzRaBE4pX9Er1T/qrqcSr+iUPen86VigKAnfq+4fUfnRTiVf0Z/vJ/OlTQigTD6vuf4hXVOr2QD5qj8DSortBWuM9qHMOVA4bPlyyEuX8ZKQYKOY+NMOH9ve9eUwGAHEe0ku6eJKNQgjVYp1xxMvuwBJaaudiFqtz3n3Vk30bLzcQczQcySVE7/t2T86DUeK9uSy0pwspUEuKQQHTYpjX9lbUa1AL+lwzlGFTmyhUd8dxm/o9aW7Y3wrtgR3ypt1/2rHsf/wAw3G6Gvi2kEeW1B6D7Hdpncc2pzuUNpSUi7hMykLt4BoFD1qwy7yb9T+VUr6HHR9SXOzgn/wDm3V+FA2Bd5I9T+VKJK/3fjStAUCJz/u/GgQvmj0P50vQoG+Vzmj+6f9VDI595H9w/66cUKBuEOfeR/cP+uu5F/eT/AHD/AK6XoUCSEK3UCeiY/E0ZKIJPOj1XeKdtMIw6WVrUXRqlDa1RbNchMaGdaCQx/FmUrSyp5CXVKSEozjOZNoRMwY5VIisQxXEk4jjzDqJCS82IUIUMoAMja4rcBQRvGONNYZIU6SlJVlzRaeRO2/y1tSfH+MowzRXZSiQlKZAlR0EkgARcknSsF7S8edK3m5KUKcKg3mkAkkybC8E6j5WjG+MqU4hWJWtxIcQV5lEnKMoIAmxyyKD0fwviKnCQtHd2SQCSZBm8wARbb3xUlVL7I9rGHQww2pbqyDmKkwUwCTmBJI5an87lmoDRXJpnj+Kss/zzqG50zqAn1qhs9oXn+Klht9YbSCklATljJmKwCkg3AAJkQbRmEBpNFiq/wvtaw88cOlZU4PtFJSlWnskkyYUn1FWFJmg5FdrtAig4RQiu0KAUKFFW4AJJAA3Nh60FY4xikfWVpC05u7SSmRbKu/pmHqOdZV2IwSkvYt5JylpEgwCP5xKoUNgck+QMVbe3HEmlPShbbgyqSZMiSW1ApgHNGQi3Oo/hbL6m1t4TD5UO+2oyARfdUnfQBPSNwd8dDr2FxCs7acuIX4U+IHL++QLE9PXbLOIsKQ6wolJBQ3GXYJ8F+vhqydr+EvtPpbWoSlrNKAQBJIiSelV5eIVlCHknwWSqBb4eL4edBrf0PNJdwzqVwoBaJTNjCQRmG5lOmlq0wVkn0J4xvM63mhZQLaSAonTcjNrynlWtmg7QoUKAUKFCgFChQoBQoUKAVgfattb3EMSuIh0p12QAjXyHxrfKwgYIrC1qSQX1OLSV6wpRg/M/70EX2aaUjiGFChf6wj/MK9F15x7OKy47C7/yhsT/AGgPPevR1B53+k7hobxjuWVA3IIPhJvIMAHbp5xVKAlQEGbAx0gW5eVXf6Re2v1pZSGwju1KQFZjMC0kAxMg/CqcSlSMwkLTrJsQADEjqFeooHWDxhbUhxEpyxmCVRnggn1ttFt71t3He07xweGdw6gkvLyKUhHe5DBhIBsTIg21GwFYLjXZJULAqOUREDUAx7qmGe12KRh/qvelTRTGQxZJKVWUPGDb70QT0oHnavEYpx9118qJC8igRATFgmASE+XWdzUVwvHLYdCkKSCNzZMGPaMjw79NbRSuG4i47nSpaVeFS/2q405QoJzXTz0ApthMilKzKJATMqywTBkeIx03J99gvPEcG7gschGDdcUqEgCxSVLAzJESPW9xyk6f2CwTrOHDbxKloKkySdAtQAAJ0jlz5RWK8HKn3EuNugPp8ULUlJVED2oCVLM+ydQelbv2ZeeLQD7aUKABzJmFgj2oIGVUzKbxzoJihQrtAWKFdoriwkEqIAAkkmwA3J2FB0VWe1/Z0YnIrvXUQYKUmUkEG+UjwqBjxAirKgggEGQdCKiOMcRSlxpm5WuVCAYCU6kq01IETvQVtXAcPg094hGZZgZ3PETbr+utS3CMcFNoCoCjIAG+XUxeB7ze00pjMOh6RmBKDBAMwSBZQB1gg36GhwXCZUyLJiEj92dT1PyCd5oKp9JzYls/uEfHnWbY32SdQmPdJi9tLG9ad9JiQUt++s0xjSVJNtjNtB060EaxhSQFJJSdYB+PuN63T6O04hCS288t5JYZdQV3Ke87yUZtVAZBqd6x3Bgoypseu07md/1zrfeyJnB4dW5ZQCd7Ji/xoJihQoUAoUKFAKFChQcrtChQMeOYrusO65mCcraiFFJUAQLEoTcgbgVjWI7QqBlS0vwRBLam7KE5Q3HsjnvNa92rw6nMHiEJEqUysATEkpNY64tKsNiTaCW0pJ5pATE8gb0EPwRX8swp/wDuWvitP4GvR9ecuzqArG4Yf/XbNhyWD+FejBQeUePgpfeGsOrjpKifOohNgfUR+uXyFS/Fkzi8UZ0ec1B++qZ6RYeYqEzAHfSQOvxtegdpVATJzEmMpTYA3m9vKl3HXXVJvonIkEwEjQATYakx1MU1xDucoImwSnrYQD+V9qO2FJhRT4T7MmBAgwYvafPWgXQz1BmAb3GoiDF7DS0EazFBLKsqptokk23JBA1+wbjl1pLvimVEBU6Sd9zHPltvTgOpUkZR4iDJ5STECTeSdOU84BB0JCgUmBlHW8AG07mfWvRn0d9qUYthDZzh5ttGfPqqwGcGbgkEyYm/KvOOUCNBGtjImJOt45AxJPunuz3GPqi2328qlgKgLT4R7QEhJm8zN486D0/STuJQkhKlJBVoCQJ8udZX2e+kl0qnEFLhNu6aTfSQUTaeYUq99Iu141xph/EtPjDlLiFZlhayoEp9jwpNoibbjfWg2OaacVVDS/ElJKTBVpMcpE+tZrjO3rhup5LYjRECOhmVg35VWeI8fS+qfG+UjMUJzKSYk5iRY7TItG1BpWD7VsYXCMh92XEtpCpsc0CRc3jS06U04N2zTj3lIbSEoaKT4gZVmC4Kf7vQ30rJsdxll1ZUtgBW5Ez62HrUj2S4yxhnu8BXCkgKSYI6GwBB19TQaJi8SWcdiEpCQheHS6Rl1czhoKVF40kdKsPB8X3jQVnzT9qAJkToLb1n/HOPMuYhTza5CsGEgblYezd2B98gSBvarP2DxClYRBXEmYgySAcskWg2HPnvQNPpFb/Zt7XPyNZy6mAefT9RNaV29u22dCCbdYFh61mbqCk+/XoSPfNAAk3nnufhz51t/Yn/AJHD9ER6EisQbk2vpThztjimkfVkLIQhQWCJCgACqMwvlnxX3HK1B6EoVR+FfSFhhhEvYhRQcykhIlRUUxpHRQ15E7GrJ2c443jGQ81OUkiDqCKCUoUKFAKFCiNrkTQHoUKFAliUBSFJVoUkHyIg15zx+PPdJaAATIWTuSc1uX2prdnu0+FlSe9BIscoUf8AEBHxrHOGcKQ+2tSiU+LwKvYC1+YIj40CfY1IOKbUdiYEa+FX4x8K9AisR7OMd25hgBKpXPSMnyn8q24UHkfjbkYvFdMQ9/3FVHqHM6nX9CpHj4jF4rX/AJh0f+4uo5xINx5evu0oOIXFkmDNiDvtN43N6d4MkqyqJKYvfT94bxpb5xTZ1uIHxruRQveOn68qBV92TBMgTO8xPX40Zt1KgIBSQbXsZ386bwSbJMxcAH5eVP0IDc5FKmb2iwIVpYxKQYkGgK82IAFtZm0aECZmjYZsEwM6j91Pi52Eb9epps65mUSd1E22m9hyrUOxmLQpKUhltJElJn2otN0/iddqCpcE7O4tagpthSR95ZiehSJPuirNwrsQ46sofxORQN2294vIUdv7Iq9MBcz4R5Aq+Ph+Rqn8exzjOJDiDnKVlN7JUY0sodRrNt9KCx9n+wuDQgFTYcWFKGZw5vZUUzBMbbCrO/hEJYcShASO7UIA5g7VTOznaUjDrcKc7insrbUhMuLUteXMRZATKiTMBKjewq48Oxnf4bvJbOZJu05nTuLLypn0oMKWkaEUmvDJPKnITv8ArSke9A1/XuoGeMbIAAJ92m21bH9F7Q+pNKKipSc6RMeGVZiBB0Mp9KyRxzMLJPSa0v6LMZ4FNGRMkW3TAN/I/CgnO3LQUynzPyFZxlm521+O21aJ28xGRlsH7S8o6Egn/wAazx1eRsuZc5KsqRMBR1JMfZHIX0FqBJQjxDrYbA2j0qH43hlJV3uqftFIumNM1vDM61MYPHJeQoFGRaNUgyCOaZuL2i+3lUF2qR+0SBaUGdfn+taBo4pTmTxGElUJg855XmdPzq/fR72wZwIWh/vjnIgCCE7EZSRAvPWs/acyrTlOYATBHOJgfrSjBqTN5nlqPzk/Kg9TYLFpdbS4gylaQpJiJB0saO8+lIlSgkcyYrLuyParEP4tltORpoIyhoaWGs+1MBUeQteasHbVxRXlCikBrMkgkAEk3MEWhI/Kgs6uLMx/OJPlf5VWOK9sltqSG2TkKruLCoAzEaZRBIGYSdCLVXW8G8Ew46W3LES9BGsJUvMUgwCr05xUPxPiDjJJafcykKhXeGFeJQzZbiCUgz8qDbhTTi2PQwyt1xWVKRdV7TYaAnUinDSpAI3Apj2g4SMUw4wpRSlcSU6iCFb9RQYzi8OwnBBxLpUsQgti4ldweYypBv091K4B7KlLaYs0JVO5UIEe6f8Aeo/iCQjCtoRmlxasxixykCCOfitzibaU64Lh/wBmsn2jHuAj8E0E/wAGRDjayU5k5pnUlYBBy9ckzy3rWEGwrAMZh1IdQ4FkStAJUSSDoeuWEx/Ct+a9keVB5O7Ttfy3Fg6DEvf9xVqijBgAiCfxipbtgD9fxgE/8y9b/wDYqoQp2oHLiz7W41n9eVO8CSSbzP6io/NJAJtP5fl8KcFoi4JF9LevxPxoFyhMg+1uRfra35b71ZwhlbWIcC4PckEKGqinImFc5BNo1GwEU1KoJOmn6+Xxpw06sZ0j7SQDeJi4mOhPrQPGe7KO7MheYAKEQmJJ3EyCN9h1q2cPf+rYIOsuFRVlytqCcySVQUlQBPtqO/s6Qao7b/ggiYMk+o1AkG/OrNwzEBOBanTv0z7nZKh0gAUFt7Y8bcQ0lLXhdSZIICgFJI2iCBCum4uARG/SIhQLbk5EukEZVXBsokHnMEXtMc6q3bXGd4+6qZClqIg/ZKpEW0qx9uMchzA4YpOa4m+hATII5wqgrzHFHEIypICSVnSfaSpCja90qUPI1qv0V40OYRxImEK/zJBImBPinYbVj+FWChINoJ318Nvl8a0X6FMWAw+ib5iY8kpA9/8ACgpzb2oUG4BA/aLVy/dI6U9Y4gE2QnBlUwEhsqJOls3lTvBMhWEeJvGJbPq2saUj2Jfz4lJdLYQ2UrkpQjQxYgAmgcMccKAchwiVbjujI1EaGKOO3uKZgENkG6YSRbS15iflUfjuJIDyghYKFLUZASQQVKuTE786Ha9TZawmRSCUtkKCVSR4ibjbWgksf25cxaUtraSIJUFTeQDEDzHXX31zFIWkNpUCgDOpRFiAAJ5AXCeU++q1gWjmBSdDPpEyJ5fwNWXHY0oaUIBKkLbPQhQEpvoCAb6wKBv3IbxER4spFtFAgwsX9k2UOlRPHkd46ApWUpSNZ3A3A61M8OWo+2DIUjKNspS57PISZjrAioviTBK3CFEAJUqT+4CfwgUFeCilRExBvvv6++nbzmWCDaddOseW/pTRConQz0186447Jge4Wkcr0D1rGeKwg8/XfUWP6in2E4060DG4IhXiASZ0E2uZ86iG3ARIiw/WmtdUuBzkfoz7vjQaF2exofbXKm21JAuprMke17SlFSoMXWQcu0CkuJu93lTKMhCgVLw7ckZlQrKUZgCACJM+tV7snxN1DyUtqWnMY8Kcx0Ikpg5wATKeU1L8bUpw5vEsQpWZSZKgT7ZiYuobwNNRQbaOKsNpQlbqEEpTCVKANxaxNHa4wwokJdbJBiyhrrWEF2w2sJ8+s05xHEwhhPdrAWXVTzgAiSOsj40Bsdw4IYQ5mzd4VKAOiAFRaTMkax8aW4c8SEoH3YJO9jYX1sD8aLxXGJUy03EKSqbfdLaSZsd5+NJcJsmZBVKgByABuOpvegdvNSW+jqYAF942rb2jYeVYRxDiJBQhABGdKiTIJI2BGgAvI61vDeg8qDyn20H/ABDGEmP5U9/3FVEYnKbi4j00F/f86mO2yf8AiOMm38pd/wA6qg1xsbxQcSi83tefh5UutzdJEfd5cre6kUuapnw3MDnGv62muNdKBRCryf8AbrR0LIgi5Ekx87dK6lOW5UI6b67b3FcKgZOhj12oF3kwLSM9zPwjbnUiktllDKn3ClDi/AGwIBlWYLO5MWPOodbhPoJ91KodgEzr0oF8Wtk5QlDsZQDmVJn93YA61M8PeYdyNJwrrushbxGoAhsAgDxeK/l1qE7wWUZygbATE+cU6YxSW5UJNwURE2OpBtpy3oClI7wAN90pKr+InKoXhM6QRqZNXPse+lp9sJWTdIIFpmAQTvMTcXtvVS4niw48pwfbKVEW1KQTf+tNPeC4xKirNKQANVddRaKCwcNT/JcVtlea+OdNSXBmMUC2Eqw7aSkJORsHvc32nEn2lACfeahuE4hIw2LndbJFhstY9Ypz2YeWt5AzOrEpBClqIAK0g2zH9TQI4XhmKCnShLZhRSmWdBKgFJiwKtxf4UvxDhDmVhXdoZUUqVkDZNwqCVTedCOUxTjtb20xSMWlDZCU4ZwlASn2icyfGJuMqiItrzuHvaziCsTh8K6oBLqkulQRIiFbHYeH50DD6kkYbDgi+Z8KMXPiSL+78qr61L/m1AlaFWIBMiAJgazlBn13qzDFzhWAJkOOgjlOVUfj/GonEqDmUpvlJvGsRp7qA7LKEH9klwpTlJKgQZgqMD7sq1I2plxXCy1cgKDa5mbm5/vfo13hSMpdmLSk66g5eXPejuYrvM3Lu3AN/sH+FBXmsH+zbVoSdNzv8p9K4cPAnLfKqTtYpA/H4Uq4kBtIOxIHi6J091JuqAgC5i1+ptHx9KBqcOQgKn2pOnKN6nOC4IJQXFJk3AGYDT89tvCeVMwoQJzabaayLxt+VGaJUmBAvv8AhagecJeSnvMuZGYFMhRsDePlIOvSpZnO6haklalIM+2SqSkSodYQTfTTa9fweEWV5NL6z4RYG6pi066U/wATg2mwFNvJdUCPCCkkTIj9mtcCZuopHmbUBzmyxBAjleOfxpkWyYQAJK7Km52CfKfnRngqSFEIUkC0p5gaTmMyI8O9yKMgqDt9Yzi82BmxA1jz50EoziHgypJTKnFDKqxKhlVmE5ZVZMRM61zhBk93ooqIBUYSBrJUbAAXovD8WtCwiFlWfKAJOoWnSydDHXKTzqw4Tg7X1UkmXliAAdCokXjeNRyF6BhxnHBpKRh8q0AgrWAkqWoHW9wm0AVubPsjyFZI12WQcQSmUsIt7XtmZOU/dtrzBjmNaY9keQoPK3b1P/Ecb/8AkOf5jUDE67VY/pBH/EsZ/wBdfzquEUBikA+En3j/AHoQJ6UQJNSWDwoUBmcjolOY++VJ9JoGiWSSBzvc7R/D9bGRh1RISo+Q/hUi9gEiFBaiRchTeXTlDip1pJxlSlEpsDFr8htfUkn30COEbAUoK+6RBtBixOkXozuGAbJzAwuLTcCL32M+dHxGFgnN4ZuCQZIkjT+zSTGDJMC9pgUHcn7PWJ205HX0o7y0wBJ0v+gaC8OsQCm2sfrypNKCARlsRuPxoHIb8KVDQ/hTrhjMKlURysfz3pipSsmQ2TJMR09aUwq1BYyhXKLk68gPlQT2AZBbxJzGxbgDS61TPw/Rqzdj8OkOpM3zo1XyUDATk1kDfeqQ86Qp0tuJykgmLA62g3j3bilMLxp5BzAgRvl203MTQSPa9I+uvQLZz86svEUpODwoIn+d/wA/uMxVQZxCXlKUtXiy5pVcqIjwiBE3NydvVxicYopAzqEEwmbACJPvk7bUFlSykYZBGUL75wHnGSR1iar+HdUysAnKVKME3gGL60ywTb7hyJKlmSICiTzNialOFsKxAWpLQ7tJAK1GMilKEftNyEyYIPkTqDXF5W1JhSVlSUlRRBAUDcHrmF485ikGXQkEyfEVWg3sAY6Xn3Ve+DdkmXFoOMxiVlBCUoRmEwbIzrA8IOwFSmP4xgsJ/wAuW1qAgpZSlSUjmp1chJ5qJOg8JoMldwiwkAoIMmAQZ05ax4dakOFcKZIK33AmwyMleRS53zlBSlvW4k25Xq1ntMcdiW86GyEqs2hBISmPE4p0gSEi8nKJ23pPCcOaSSV4b6w4ZSjIpSkJSDYhpsHxZdyo89qBBnhrLgT3LbSjBLiUPlZRqQQo5Be0DNJi1KYXgKMpzYF5wge1mTJJ0JJdsNfZQYm4M0txFlAZCBgu7wzcd4/iGEhxRV9lAKEwRcBUTafOj4jBN966vDFaMOkgI7yCokgnL4QInKYtaLk0D/iuKS2shGVRP2cwUlBmYCzZUA6i2l+Tvh3apbKcraFC8qKHVo7xXNQTadoERFQWGwhdJykDzVA9d/8AanWJL5QjDxnQypRTkE3X41eICSJ9KAnH+Jh9ZcyBsq2ClKMzclSiVEnqYrqcQiw8QgQJHu+9RMJw91cFDRIjUi3PeKlG+EuFMqQkECyRrYchqaBVnKlbD6nHAk50yNW8oIRlvBBUqdhrOs1PcB4cpCO9xSnFImUNJTJIJ1UAJ1Mx60XhKEtNoDklQJUlCRmgkDYakRM+kbymAUp/RNrhSyJjmEjnbXQdYigMviqz3iGWVKQ2iQSbHkkzqTpaT7r1p+D/AJtH9UfKqNlS2ISIAuNTef8AETa9Xbhp/YtxcZE/IUHmT6RU/wDE8Z/1j+FVo1bvpLaJ4piwkaOfNKTVVShRBH4TFAkBelykzc7D5UUMqmYMb2p03xIpgBKLDUoBPy+NBxhon2TJuIE7wfwp9iH8QgXWQIiM4PuCQqY91JI4os2X4k28MkC0nSYGkTG9NEHcfryoA+5mmbqn2umUWrmFcIVzv+NOeHcMU9nKElWWJ9/l5U4PDVIWlooPeLUMtjO+g87fq4KNwASJFuZ06U+4djHglJQ4r2bg3+FExuAU0lyUg5RcgmBMgSfMHzg86UwvEcqFZ0Ed0UjPOonLlIGx9qdZjWgRYwS1N5VJ1vroZnTT40biOHyoTlGRRMzzETYhR8/SrfwxsHC4p0+Et+wFgAXSDANybkpje3O0F2exxOMwxWEFIABKExbKoIzAWkKVfrHKghsJgV5gMoPivKVEAAkHMAJy8/Laj4NkXITISZuZBsSlNxEmDE8quuM7QpKXFN5kIQ8lBhUhaR9k/aSghJ9gi9zJNI8Cx2GcdGFbw7YbVmIWu65AKvbVmmx5C82FAgrsVmwLeKQ73jy0pBZGU5dlXnQCdtasuJ+jHDrjLjI/rBJ89FCLfrauDg4YAyGEgAZSeQiQq0nz+FMsRiWTuoxrCR/5C23Wgnuy3ZlvhzyyHUPZm1KLhASGQggXGckpIXcyPYpTieLZaKE4NbK0uOKUsJUSsKyQnu+7IOgy3nWqol9KY8Sw2q5GR1QVFoJZgxO3nVv7P9pGUghtvDeFMnu3Mix/WbeSlYE6mSaAj3EsYwpWZKVFUpaaU6ta1jUuFmxiBtcTpS+F4bgyCcQylspupIhLaAQJK8hCUjYJWSelVTjH0gJzrGGbC1qtDZITzlTiSCuSNtRuJqkcZ4m88R9ZWSEey0BlbRv4GhGYwD4jHUmgvXFO0uEazM8K70KUZK0KPdTItlWFZp0sIvVPxnbbiDLubMylaTqGGpSSDYKCJGsUy4fi3FKiVBAUnNFipOpSFJjLa0CNd6jXWljOkRGoiDva360oJTjnaLF4tKVYhxSwkeGQEgHc5UgCbxpTJAcWIQlSwIkAWJEmSecGxPMxS7PEJQWliTMxYRtyn7On5mStY1xkfs1qSkxMEi/W9ARfDn58SctrA7D1P5k3qT4dhVoATMFYIMbC0kbg13hWLddcJUskfakA6aD5786mPqpWhTgIQokeLLICBokDSTMn8hQN2UlSoGswPLQCjqxbbKVAGXCCCT/49KIsqIShCZWpQjckxGUDLck/7Vf+zXYXuQl/EJDjwIKWyfCkyLmJlQHuB560FDddfcDgQFJcQkEjIQoglKSEg33knkDUx2J4mGmlpcIAm0ne+otE39DWnrXn/nsPmCTYiFmY+6PELHaq5i+x+Ces0peHWTMEKuRP2XfFubJIFBWOJ8WW6AlkkrVYEddAnf8Ata+UX1rhiYZaGkITb3Cq5wbsenDxCs6t1HXyA2H5VaMMiEJHJIHoKDz120ZUeJ42yTLo1H7iTe3Ij0phhsNFjlHQH+FTvb1lSeI4kpSVJUsEjS+RKbGbi29RLebdITHWgieKuDvEITJsoK9OXLS9Qn2jpvVs4nhFqyrS5h0hKTOd5AJ1EZZm2omqusXUev8AGgOrn0HrlNItrA1vR4+Q+Ro2K4etIWSLIWElW0qBUmJvBSMw6RzoJPstiiguAB0zH80DM3sSP1ap0qKsRhVKbdT3a5UpalCxKU5gFE5Y1ty6Uw7HYRwNLcQpYCzBCEpM5OalER7Rq34Xh61ABxx8gjQqT5aCRQRWK4ms4vFIUnv0KUPbJIHiJQRrIIPyi1KcZ4cVFhRSw2krSSiSkHLKgFJWPYgKECBKqlEcBUXVPd6oOEqzFJV40k+FJAI9kBI1MkVTcVxbvXMgzKUpwRaDcgDMFaaCQd/Kgs/CMLiF4R5oKZyPOLQjKZKVTC5gRCQgq93UV3gPAWsyMQl9KStAUGkXyyBYpkk5VeVx7qi+w/FmUF9WI9tS0lCSnNBAUCRAsYVl8q0jA4sKBgEDkUlMf2SBQZt2q4OnDJShCyvMFLgpg3tJO4gcudF7K8QZQkreX3bqPC2Ugg5VTIKtIBJ6wfST+lJ2FNKbPihSVRysUjlfMr9Gs8ddWdVH1oNYxPeFUZ1Xi+YX5GRrrTXDKaaUV4htToymCFdNSPtdLj5U3wOOLjQISLAJABBuBBOWARPxnpTrE8CxDzCnG4yJnMVja/s2/OPkDkcdYT4E8Rx7DmYJyLh1KZ6xOUc5tvV0YwreJwv1fEIVjVAQpxTRbCp8QUlxUCwIugmsh7MMPOPB9jCJxRQuLnwhR8QUohYgWmTKeotGjYtlTpQ5i33Fus+JbLDyUMNKSqQtbtsoAAVCyTymgRH0ZLQFd0+2idB3ROXyUVH1j0qpce+jHEMpLi8Qxlm63HctyMoBUsC99SZqa4l9KJazIw5+sOG2cg90jX2Jhbh/eOUGBFVPBLxeLxjancQvvlqyoMmUgkSQlPsoAEkgAWk0EJg+I5YaUQrL7CgZBsBEjUbg70uVpWYVr+rHpb4VZ/pBxmBSz3CMuJxSVDNiwAMsH2c6f5w2IgkxMzNqpWEekUEuxwBxaQorQlMk5QkeUmNT5kxTDFtls5SZEmDsQDEj3ili4YgLKT0JHu/WlWA4AfVQl5W0oMAkHQBJ1I6bzQI8JU0ptIEpCR4kzdU3t0NxPSpvCNO4laWmkpm8DQJA1J5Drc6eVUcoW0rKcyFi4ibg8iNjzre+z/Z5CcKyjENoccCQVlSEk5jfWNRMTragb8G7JIwyQUkKeJTLhGgkSlH3RE9T8rRNRo4SEqBQ46iPs58yeXsrzRrtFLd2+nRTa/6ySk+9QJH+GgdtoEnr+UfhSkUzRinB7bR/rIIUPSyvgaOniDcwVBJ5KlJ9FATQKYjQmDa9ul4nrS7RkA9KTdJiUiaUa0HlQZB2zw4VjXiTv/4gVFMYRHQ+f46gU/7b4Jo419SsylZgSkHoB8gKgEOJFkgI93zNBT1sgGwi+nWaQAnz5fH9eVPcWggr6K/8qZganagVDcXO8AekURKyWy3oCoKPmkKA+CjRWk29805wrarRr09KCY4Jw99KPA7CSomMykiTbSOlTXB8O8uT32UpME5Qo8tTc1GYVWIEAFc7SJPxFIKU4F90MxcmcgJt1UB8t6C38QxrjTaGm1d7iFyECIncqUAbJTOu+nOmH/orM0lKnCDMlcXM6nWOVNuFcJxIOcBQUYEkgGBte4HlUkjg7irurgcgSoz77axzoI/hvYsoUVB9IUD9kZoG0yAJ/K1WQYZ4Gz6lRzA6DQD5/jRMDhW2ZOcyrXMR10AHX5Ui9xQizYkzAUTeYPXmdLXoK/2ybWpZFyo5T6ZhlFpPtDmfa5Ut2a+i3F4ghTw+rtc1e2f6qPxJHvqxYxptPdvuYXiDar/tWFhUERfKoDKkg7W16084Z2hKj/J+LoWdAzjW8hnkXNT7qCzYHsBhG2wgB20+LvVJJnnlIEdIpPjXYdLyAk4h1SEme7eUXG7aSJSdudM8d29LKO7W2g4oGFJQsKbA+8F63B9nUHXrnfavtXjccpTZPcszZpBsR++r7XvgdKCy9oO27GGR9XaLThRbu8MnI0CN1O+0f6rcciqqLisVicZHeqCGk3DaAENo6hAt/aMnrRMNgkNnKR3jkTlBAi0ypR8KAOZ9KTxvERp4XDtAPdJO0A3cVrdVuhF6A4CGkymAkmzhEz/00Wzn94wmRqaZOYpagtLeZKVDx3uoD+kWAJH7gt0mm65utUmbX1M3/sj9eR1e0YsO7Jjrkv8AGg4GBAi4gEnTciOgt8a6hkkwm5PK/wCjQaZU4WkoBKiCIG+p/XKr92f7PhgZ3MoXb+yLyJO8b9elBUcRgVt5CtBSFiUyI0t6/wAKm+DlCi2k3yyUyYAPOfX1qwv4A4438LAnKoauLuAoGLNp2P2pOgF61wfgTjmLThkmDmIK06ZQTKweUA++1BcODdjXHcU2p9vK03DgM+1uEg6XNz5HnWoTSeGw4bQlCfZQkJHkBAowbAJI1OtAaKFcaSQLmTz/AIUM3OxoDigRRQaPQNlYFBM5YPNJKfimKcMjwjyrtdSbUGQ9tEj66/GpIn+6moBfhBUQSkCSNPO9+tXXtXhUJxS1kEqN5vAgCOlR2H4h+75fht+ooMycCns5abWbkkAFUCbGQKbYNKroSIUqLnYb676XrTMdxBtAJ/m1qP2DCjGmggi+81HvYpxWjjWImBDzIne1iBr5UEXw3hzCB4ignqQfSac4vHMtxeEnWBflYQKj/wD4Y/7IaCTPicJnc+yiYH60pzhuABJkgqO6lq3/AKoB/wA1As1iV4jwtkYZrTMf51fkJtM/xqd4NwlnDglAM7rVcqJ3J68vzqLYWEEEEAxEp22tmJMxuDSrqgqRcgczM6J3MbCgkcVxZF0pJMW1n/CKj3capUQCIvJtcxp5SdqGHbJhIFpNrW1E+4nTT5U5dQlC75SNNYO202gif1YEcDgFuKQJ7vMQCogn2souZ6zHQdanneEY/BPFeHwrOKbEQtRlzS5CcwyXtACz15VrG4wqISneYSL2JsI8hvTlrtNjMKhMPyFEBLbo7wXIE6hYGsDMB05BasL9JiUHLjMK9h1+WYed8qvQGm3a7FYTH4crwwYcdR4l5kZXQgalMgEwYnURNNlfSIvLlxODbeSdci9ef7NaT/mqNR2n4Y28l9OBxTK0XGTKEkGRdAcykEEjTeghMPgwY22tzmI/GKkeGFLTiipBXCSIEZhaQU7ZpO9R+K4oy48tWGSttIMhC4kAgfdURE6X0p23iQYIHiT/ALyQN/1tQU7FvFY7tCcjc2bGs6S4o3WvqeumlEZQAogiVAK8gQCbDzqZ7Q4WF94hOUKUCsRp1EbTt5VEhQLh6k/GgREltW/jGvkqlQm4/wCmR8CKLhiChXORb1+N6VbBWUhGoTBVsLkm/lQFw2YFstz3iTIgkbzfkIFTj3GHnfC44SibhIEG2kgCU6+dQ2JxASC23f7y9z5fu39/zVYWY/V6C1J7Uu3SEtlJFgU2jSBBAgVon0f8O/ZDELbCFrBCNyGzB3veBbkBzqm8A7APuhlxwoDS4UoZvEE6kQNyI0NprXW0AAACABAFB2aCjSZFdoDE0UxrF65NdoO0YKogo0UBgaQeeUkgJQVCNQoD50sKDUEA69aCC4v2cLyyvPlJPIm0AaZom2sVCv8A0fqUI+slPPKgA+s0KFBHNfRE1mzKfcUTrp89akGvo2bTEOrEfr50KFBLDsgi0qn+zf1zda4vsc2RGY+h/wBVdoUCLXYVhN9T1n5ZqP8A+iWZkR5Qr/X0oUKA6uxzJF+UWB5z96iq7FMlOWT5jX1JN9b0KFAdnsThUzCInXr60jxD6P8ABvZc6VeD2YURFwTp5UKFAdnsHhEzKFKzalSibch0FdT2BwIObuBMETmMkGxBM3EUKFAk19HWASQUskH+uq45GTpT5vshg06Mj3kn5mu0KA57L4UiCykyIM3qPb+jzh4JP1eSdytZ9PFahQoAfo84d/8ALj3LWJ84UJpZnsHw9IgYZMHUFSjPQyrTpXKFAs12KwCdMIz/AHPzpVHZLBDTCs/3BQoUEjhMC20CGkJQDeEiBPlpNOIoUKARQyihQoBloZRQoUAigUjlQoUHO7HIelBtASAEgADQDT0oUK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data:image/jpeg;base64,/9j/4AAQSkZJRgABAQAAAQABAAD/2wCEAAkGBxQTEhUUExQWFRUXFx4bGRcYGCAfIBweHR4cGSEaHBcdHCggHhslHBgcJDEhJykrLi4uHR8zODMsNygtLisBCgoKBQUFDgUFDisZExkrKysrKysrKysrKysrKysrKysrKysrKysrKysrKysrKysrKysrKysrKysrKysrKysrK//AABEIAMgA/AMBIgACEQEDEQH/xAAcAAAABwEBAAAAAAAAAAAAAAAAAgMEBQYHAQj/xABLEAABAwIEAwUEBwMKBQIHAAABAgMRACEEEjFBBVFhBhMicZEygaGxBxRCUsHR8CNi4SQzU3KCkqKy0vElNHOzwhajFVRjZHSDk//EABQBAQAAAAAAAAAAAAAAAAAAAAD/xAAUEQEAAAAAAAAAAAAAAAAAAAAA/9oADAMBAAIRAxEAPwDbSKQAKSshJVmIMCOQTuRypzXKBDvz/RL/AMH+uuqfI0aWfIo/FdL1w0CaXj/RqHvT+Cq4cQr+jV6p/wBVK12gQ+sK/o1eqf8AVXPrSv6JX95P+qlzRaBE4pX9Er1T/qrqcSr+iUPen86VigKAnfq+4fUfnRTiVf0Z/vJ/OlTQigTD6vuf4hXVOr2QD5qj8DSortBWuM9qHMOVA4bPlyyEuX8ZKQYKOY+NMOH9ve9eUwGAHEe0ku6eJKNQgjVYp1xxMvuwBJaaudiFqtz3n3Vk30bLzcQczQcySVE7/t2T86DUeK9uSy0pwspUEuKQQHTYpjX9lbUa1AL+lwzlGFTmyhUd8dxm/o9aW7Y3wrtgR3ypt1/2rHsf/wAw3G6Gvi2kEeW1B6D7Hdpncc2pzuUNpSUi7hMykLt4BoFD1qwy7yb9T+VUr6HHR9SXOzgn/wDm3V+FA2Bd5I9T+VKJK/3fjStAUCJz/u/GgQvmj0P50vQoG+Vzmj+6f9VDI595H9w/66cUKBuEOfeR/cP+uu5F/eT/AHD/AK6XoUCSEK3UCeiY/E0ZKIJPOj1XeKdtMIw6WVrUXRqlDa1RbNchMaGdaCQx/FmUrSyp5CXVKSEozjOZNoRMwY5VIisQxXEk4jjzDqJCS82IUIUMoAMja4rcBQRvGONNYZIU6SlJVlzRaeRO2/y1tSfH+MowzRXZSiQlKZAlR0EkgARcknSsF7S8edK3m5KUKcKg3mkAkkybC8E6j5WjG+MqU4hWJWtxIcQV5lEnKMoIAmxyyKD0fwviKnCQtHd2SQCSZBm8wARbb3xUlVL7I9rGHQww2pbqyDmKkwUwCTmBJI5an87lmoDRXJpnj+Kss/zzqG50zqAn1qhs9oXn+Klht9YbSCklATljJmKwCkg3AAJkQbRmEBpNFiq/wvtaw88cOlZU4PtFJSlWnskkyYUn1FWFJmg5FdrtAig4RQiu0KAUKFFW4AJJAA3Nh60FY4xikfWVpC05u7SSmRbKu/pmHqOdZV2IwSkvYt5JylpEgwCP5xKoUNgck+QMVbe3HEmlPShbbgyqSZMiSW1ApgHNGQi3Oo/hbL6m1t4TD5UO+2oyARfdUnfQBPSNwd8dDr2FxCs7acuIX4U+IHL++QLE9PXbLOIsKQ6wolJBQ3GXYJ8F+vhqydr+EvtPpbWoSlrNKAQBJIiSelV5eIVlCHknwWSqBb4eL4edBrf0PNJdwzqVwoBaJTNjCQRmG5lOmlq0wVkn0J4xvM63mhZQLaSAonTcjNrynlWtmg7QoUKAUKFCgFChQoBQoUKAVgfattb3EMSuIh0p12QAjXyHxrfKwgYIrC1qSQX1OLSV6wpRg/M/70EX2aaUjiGFChf6wj/MK9F15x7OKy47C7/yhsT/AGgPPevR1B53+k7hobxjuWVA3IIPhJvIMAHbp5xVKAlQEGbAx0gW5eVXf6Re2v1pZSGwju1KQFZjMC0kAxMg/CqcSlSMwkLTrJsQADEjqFeooHWDxhbUhxEpyxmCVRnggn1ttFt71t3He07xweGdw6gkvLyKUhHe5DBhIBsTIg21GwFYLjXZJULAqOUREDUAx7qmGe12KRh/qvelTRTGQxZJKVWUPGDb70QT0oHnavEYpx9118qJC8igRATFgmASE+XWdzUVwvHLYdCkKSCNzZMGPaMjw79NbRSuG4i47nSpaVeFS/2q405QoJzXTz0ApthMilKzKJATMqywTBkeIx03J99gvPEcG7gschGDdcUqEgCxSVLAzJESPW9xyk6f2CwTrOHDbxKloKkySdAtQAAJ0jlz5RWK8HKn3EuNugPp8ULUlJVED2oCVLM+ydQelbv2ZeeLQD7aUKABzJmFgj2oIGVUzKbxzoJihQrtAWKFdoriwkEqIAAkkmwA3J2FB0VWe1/Z0YnIrvXUQYKUmUkEG+UjwqBjxAirKgggEGQdCKiOMcRSlxpm5WuVCAYCU6kq01IETvQVtXAcPg094hGZZgZ3PETbr+utS3CMcFNoCoCjIAG+XUxeB7ze00pjMOh6RmBKDBAMwSBZQB1gg36GhwXCZUyLJiEj92dT1PyCd5oKp9JzYls/uEfHnWbY32SdQmPdJi9tLG9ad9JiQUt++s0xjSVJNtjNtB060EaxhSQFJJSdYB+PuN63T6O04hCS288t5JYZdQV3Ke87yUZtVAZBqd6x3Bgoypseu07md/1zrfeyJnB4dW5ZQCd7Ji/xoJihQoUAoUKFAKFChQcrtChQMeOYrusO65mCcraiFFJUAQLEoTcgbgVjWI7QqBlS0vwRBLam7KE5Q3HsjnvNa92rw6nMHiEJEqUysATEkpNY64tKsNiTaCW0pJ5pATE8gb0EPwRX8swp/wDuWvitP4GvR9ecuzqArG4Yf/XbNhyWD+FejBQeUePgpfeGsOrjpKifOohNgfUR+uXyFS/Fkzi8UZ0ec1B++qZ6RYeYqEzAHfSQOvxtegdpVATJzEmMpTYA3m9vKl3HXXVJvonIkEwEjQATYakx1MU1xDucoImwSnrYQD+V9qO2FJhRT4T7MmBAgwYvafPWgXQz1BmAb3GoiDF7DS0EazFBLKsqptokk23JBA1+wbjl1pLvimVEBU6Sd9zHPltvTgOpUkZR4iDJ5STECTeSdOU84BB0JCgUmBlHW8AG07mfWvRn0d9qUYthDZzh5ttGfPqqwGcGbgkEyYm/KvOOUCNBGtjImJOt45AxJPunuz3GPqi2328qlgKgLT4R7QEhJm8zN486D0/STuJQkhKlJBVoCQJ8udZX2e+kl0qnEFLhNu6aTfSQUTaeYUq99Iu141xph/EtPjDlLiFZlhayoEp9jwpNoibbjfWg2OaacVVDS/ElJKTBVpMcpE+tZrjO3rhup5LYjRECOhmVg35VWeI8fS+qfG+UjMUJzKSYk5iRY7TItG1BpWD7VsYXCMh92XEtpCpsc0CRc3jS06U04N2zTj3lIbSEoaKT4gZVmC4Kf7vQ30rJsdxll1ZUtgBW5Ez62HrUj2S4yxhnu8BXCkgKSYI6GwBB19TQaJi8SWcdiEpCQheHS6Rl1czhoKVF40kdKsPB8X3jQVnzT9qAJkToLb1n/HOPMuYhTza5CsGEgblYezd2B98gSBvarP2DxClYRBXEmYgySAcskWg2HPnvQNPpFb/Zt7XPyNZy6mAefT9RNaV29u22dCCbdYFh61mbqCk+/XoSPfNAAk3nnufhz51t/Yn/AJHD9ER6EisQbk2vpThztjimkfVkLIQhQWCJCgACqMwvlnxX3HK1B6EoVR+FfSFhhhEvYhRQcykhIlRUUxpHRQ15E7GrJ2c443jGQ81OUkiDqCKCUoUKFAKFCiNrkTQHoUKFAliUBSFJVoUkHyIg15zx+PPdJaAATIWTuSc1uX2prdnu0+FlSe9BIscoUf8AEBHxrHOGcKQ+2tSiU+LwKvYC1+YIj40CfY1IOKbUdiYEa+FX4x8K9AisR7OMd25hgBKpXPSMnyn8q24UHkfjbkYvFdMQ9/3FVHqHM6nX9CpHj4jF4rX/AJh0f+4uo5xINx5evu0oOIXFkmDNiDvtN43N6d4MkqyqJKYvfT94bxpb5xTZ1uIHxruRQveOn68qBV92TBMgTO8xPX40Zt1KgIBSQbXsZ386bwSbJMxcAH5eVP0IDc5FKmb2iwIVpYxKQYkGgK82IAFtZm0aECZmjYZsEwM6j91Pi52Eb9epps65mUSd1E22m9hyrUOxmLQpKUhltJElJn2otN0/iddqCpcE7O4tagpthSR95ZiehSJPuirNwrsQ46sofxORQN2294vIUdv7Iq9MBcz4R5Aq+Ph+Rqn8exzjOJDiDnKVlN7JUY0sodRrNt9KCx9n+wuDQgFTYcWFKGZw5vZUUzBMbbCrO/hEJYcShASO7UIA5g7VTOznaUjDrcKc7insrbUhMuLUteXMRZATKiTMBKjewq48Oxnf4bvJbOZJu05nTuLLypn0oMKWkaEUmvDJPKnITv8ArSke9A1/XuoGeMbIAAJ92m21bH9F7Q+pNKKipSc6RMeGVZiBB0Mp9KyRxzMLJPSa0v6LMZ4FNGRMkW3TAN/I/CgnO3LQUynzPyFZxlm521+O21aJ28xGRlsH7S8o6Egn/wAazx1eRsuZc5KsqRMBR1JMfZHIX0FqBJQjxDrYbA2j0qH43hlJV3uqftFIumNM1vDM61MYPHJeQoFGRaNUgyCOaZuL2i+3lUF2qR+0SBaUGdfn+taBo4pTmTxGElUJg855XmdPzq/fR72wZwIWh/vjnIgCCE7EZSRAvPWs/acyrTlOYATBHOJgfrSjBqTN5nlqPzk/Kg9TYLFpdbS4gylaQpJiJB0saO8+lIlSgkcyYrLuyParEP4tltORpoIyhoaWGs+1MBUeQteasHbVxRXlCikBrMkgkAEk3MEWhI/Kgs6uLMx/OJPlf5VWOK9sltqSG2TkKruLCoAzEaZRBIGYSdCLVXW8G8Ew46W3LES9BGsJUvMUgwCr05xUPxPiDjJJafcykKhXeGFeJQzZbiCUgz8qDbhTTi2PQwyt1xWVKRdV7TYaAnUinDSpAI3Apj2g4SMUw4wpRSlcSU6iCFb9RQYzi8OwnBBxLpUsQgti4ldweYypBv091K4B7KlLaYs0JVO5UIEe6f8Aeo/iCQjCtoRmlxasxixykCCOfitzibaU64Lh/wBmsn2jHuAj8E0E/wAGRDjayU5k5pnUlYBBy9ckzy3rWEGwrAMZh1IdQ4FkStAJUSSDoeuWEx/Ct+a9keVB5O7Ttfy3Fg6DEvf9xVqijBgAiCfxipbtgD9fxgE/8y9b/wDYqoQp2oHLiz7W41n9eVO8CSSbzP6io/NJAJtP5fl8KcFoi4JF9LevxPxoFyhMg+1uRfra35b71ZwhlbWIcC4PckEKGqinImFc5BNo1GwEU1KoJOmn6+Xxpw06sZ0j7SQDeJi4mOhPrQPGe7KO7MheYAKEQmJJ3EyCN9h1q2cPf+rYIOsuFRVlytqCcySVQUlQBPtqO/s6Qao7b/ggiYMk+o1AkG/OrNwzEBOBanTv0z7nZKh0gAUFt7Y8bcQ0lLXhdSZIICgFJI2iCBCum4uARG/SIhQLbk5EukEZVXBsokHnMEXtMc6q3bXGd4+6qZClqIg/ZKpEW0qx9uMchzA4YpOa4m+hATII5wqgrzHFHEIypICSVnSfaSpCja90qUPI1qv0V40OYRxImEK/zJBImBPinYbVj+FWChINoJ318Nvl8a0X6FMWAw+ib5iY8kpA9/8ACgpzb2oUG4BA/aLVy/dI6U9Y4gE2QnBlUwEhsqJOls3lTvBMhWEeJvGJbPq2saUj2Jfz4lJdLYQ2UrkpQjQxYgAmgcMccKAchwiVbjujI1EaGKOO3uKZgENkG6YSRbS15iflUfjuJIDyghYKFLUZASQQVKuTE786Ha9TZawmRSCUtkKCVSR4ibjbWgksf25cxaUtraSIJUFTeQDEDzHXX31zFIWkNpUCgDOpRFiAAJ5AXCeU++q1gWjmBSdDPpEyJ5fwNWXHY0oaUIBKkLbPQhQEpvoCAb6wKBv3IbxER4spFtFAgwsX9k2UOlRPHkd46ApWUpSNZ3A3A61M8OWo+2DIUjKNspS57PISZjrAioviTBK3CFEAJUqT+4CfwgUFeCilRExBvvv6++nbzmWCDaddOseW/pTRConQz0186447Jge4Wkcr0D1rGeKwg8/XfUWP6in2E4060DG4IhXiASZ0E2uZ86iG3ARIiw/WmtdUuBzkfoz7vjQaF2exofbXKm21JAuprMke17SlFSoMXWQcu0CkuJu93lTKMhCgVLw7ckZlQrKUZgCACJM+tV7snxN1DyUtqWnMY8Kcx0Ikpg5wATKeU1L8bUpw5vEsQpWZSZKgT7ZiYuobwNNRQbaOKsNpQlbqEEpTCVKANxaxNHa4wwokJdbJBiyhrrWEF2w2sJ8+s05xHEwhhPdrAWXVTzgAiSOsj40Bsdw4IYQ5mzd4VKAOiAFRaTMkax8aW4c8SEoH3YJO9jYX1sD8aLxXGJUy03EKSqbfdLaSZsd5+NJcJsmZBVKgByABuOpvegdvNSW+jqYAF942rb2jYeVYRxDiJBQhABGdKiTIJI2BGgAvI61vDeg8qDyn20H/ABDGEmP5U9/3FVEYnKbi4j00F/f86mO2yf8AiOMm38pd/wA6qg1xsbxQcSi83tefh5UutzdJEfd5cre6kUuapnw3MDnGv62muNdKBRCryf8AbrR0LIgi5Ekx87dK6lOW5UI6b67b3FcKgZOhj12oF3kwLSM9zPwjbnUiktllDKn3ClDi/AGwIBlWYLO5MWPOodbhPoJ91KodgEzr0oF8Wtk5QlDsZQDmVJn93YA61M8PeYdyNJwrrushbxGoAhsAgDxeK/l1qE7wWUZygbATE+cU6YxSW5UJNwURE2OpBtpy3oClI7wAN90pKr+InKoXhM6QRqZNXPse+lp9sJWTdIIFpmAQTvMTcXtvVS4niw48pwfbKVEW1KQTf+tNPeC4xKirNKQANVddRaKCwcNT/JcVtlea+OdNSXBmMUC2Eqw7aSkJORsHvc32nEn2lACfeahuE4hIw2LndbJFhstY9Ypz2YeWt5AzOrEpBClqIAK0g2zH9TQI4XhmKCnShLZhRSmWdBKgFJiwKtxf4UvxDhDmVhXdoZUUqVkDZNwqCVTedCOUxTjtb20xSMWlDZCU4ZwlASn2icyfGJuMqiItrzuHvaziCsTh8K6oBLqkulQRIiFbHYeH50DD6kkYbDgi+Z8KMXPiSL+78qr61L/m1AlaFWIBMiAJgazlBn13qzDFzhWAJkOOgjlOVUfj/GonEqDmUpvlJvGsRp7qA7LKEH9klwpTlJKgQZgqMD7sq1I2plxXCy1cgKDa5mbm5/vfo13hSMpdmLSk66g5eXPejuYrvM3Lu3AN/sH+FBXmsH+zbVoSdNzv8p9K4cPAnLfKqTtYpA/H4Uq4kBtIOxIHi6J091JuqAgC5i1+ptHx9KBqcOQgKn2pOnKN6nOC4IJQXFJk3AGYDT89tvCeVMwoQJzabaayLxt+VGaJUmBAvv8AhagecJeSnvMuZGYFMhRsDePlIOvSpZnO6haklalIM+2SqSkSodYQTfTTa9fweEWV5NL6z4RYG6pi066U/wATg2mwFNvJdUCPCCkkTIj9mtcCZuopHmbUBzmyxBAjleOfxpkWyYQAJK7Km52CfKfnRngqSFEIUkC0p5gaTmMyI8O9yKMgqDt9Yzi82BmxA1jz50EoziHgypJTKnFDKqxKhlVmE5ZVZMRM61zhBk93ooqIBUYSBrJUbAAXovD8WtCwiFlWfKAJOoWnSydDHXKTzqw4Tg7X1UkmXliAAdCokXjeNRyF6BhxnHBpKRh8q0AgrWAkqWoHW9wm0AVubPsjyFZI12WQcQSmUsIt7XtmZOU/dtrzBjmNaY9keQoPK3b1P/Ecb/8AkOf5jUDE67VY/pBH/EsZ/wBdfzquEUBikA+En3j/AHoQJ6UQJNSWDwoUBmcjolOY++VJ9JoGiWSSBzvc7R/D9bGRh1RISo+Q/hUi9gEiFBaiRchTeXTlDip1pJxlSlEpsDFr8htfUkn30COEbAUoK+6RBtBixOkXozuGAbJzAwuLTcCL32M+dHxGFgnN4ZuCQZIkjT+zSTGDJMC9pgUHcn7PWJ205HX0o7y0wBJ0v+gaC8OsQCm2sfrypNKCARlsRuPxoHIb8KVDQ/hTrhjMKlURysfz3pipSsmQ2TJMR09aUwq1BYyhXKLk68gPlQT2AZBbxJzGxbgDS61TPw/Rqzdj8OkOpM3zo1XyUDATk1kDfeqQ86Qp0tuJykgmLA62g3j3bilMLxp5BzAgRvl203MTQSPa9I+uvQLZz86svEUpODwoIn+d/wA/uMxVQZxCXlKUtXiy5pVcqIjwiBE3NydvVxicYopAzqEEwmbACJPvk7bUFlSykYZBGUL75wHnGSR1iar+HdUysAnKVKME3gGL60ywTb7hyJKlmSICiTzNialOFsKxAWpLQ7tJAK1GMilKEftNyEyYIPkTqDXF5W1JhSVlSUlRRBAUDcHrmF485ikGXQkEyfEVWg3sAY6Xn3Ve+DdkmXFoOMxiVlBCUoRmEwbIzrA8IOwFSmP4xgsJ/wAuW1qAgpZSlSUjmp1chJ5qJOg8JoMldwiwkAoIMmAQZ05ax4dakOFcKZIK33AmwyMleRS53zlBSlvW4k25Xq1ntMcdiW86GyEqs2hBISmPE4p0gSEi8nKJ23pPCcOaSSV4b6w4ZSjIpSkJSDYhpsHxZdyo89qBBnhrLgT3LbSjBLiUPlZRqQQo5Be0DNJi1KYXgKMpzYF5wge1mTJJ0JJdsNfZQYm4M0txFlAZCBgu7wzcd4/iGEhxRV9lAKEwRcBUTafOj4jBN966vDFaMOkgI7yCokgnL4QInKYtaLk0D/iuKS2shGVRP2cwUlBmYCzZUA6i2l+Tvh3apbKcraFC8qKHVo7xXNQTadoERFQWGwhdJykDzVA9d/8AanWJL5QjDxnQypRTkE3X41eICSJ9KAnH+Jh9ZcyBsq2ClKMzclSiVEnqYrqcQiw8QgQJHu+9RMJw91cFDRIjUi3PeKlG+EuFMqQkECyRrYchqaBVnKlbD6nHAk50yNW8oIRlvBBUqdhrOs1PcB4cpCO9xSnFImUNJTJIJ1UAJ1Mx60XhKEtNoDklQJUlCRmgkDYakRM+kbymAUp/RNrhSyJjmEjnbXQdYigMviqz3iGWVKQ2iQSbHkkzqTpaT7r1p+D/AJtH9UfKqNlS2ISIAuNTef8AETa9Xbhp/YtxcZE/IUHmT6RU/wDE8Z/1j+FVo1bvpLaJ4piwkaOfNKTVVShRBH4TFAkBelykzc7D5UUMqmYMb2p03xIpgBKLDUoBPy+NBxhon2TJuIE7wfwp9iH8QgXWQIiM4PuCQqY91JI4os2X4k28MkC0nSYGkTG9NEHcfryoA+5mmbqn2umUWrmFcIVzv+NOeHcMU9nKElWWJ9/l5U4PDVIWlooPeLUMtjO+g87fq4KNwASJFuZ06U+4djHglJQ4r2bg3+FExuAU0lyUg5RcgmBMgSfMHzg86UwvEcqFZ0Ed0UjPOonLlIGx9qdZjWgRYwS1N5VJ1vroZnTT40biOHyoTlGRRMzzETYhR8/SrfwxsHC4p0+Et+wFgAXSDANybkpje3O0F2exxOMwxWEFIABKExbKoIzAWkKVfrHKghsJgV5gMoPivKVEAAkHMAJy8/Laj4NkXITISZuZBsSlNxEmDE8quuM7QpKXFN5kIQ8lBhUhaR9k/aSghJ9gi9zJNI8Cx2GcdGFbw7YbVmIWu65AKvbVmmx5C82FAgrsVmwLeKQ73jy0pBZGU5dlXnQCdtasuJ+jHDrjLjI/rBJ89FCLfrauDg4YAyGEgAZSeQiQq0nz+FMsRiWTuoxrCR/5C23Wgnuy3ZlvhzyyHUPZm1KLhASGQggXGckpIXcyPYpTieLZaKE4NbK0uOKUsJUSsKyQnu+7IOgy3nWqol9KY8Sw2q5GR1QVFoJZgxO3nVv7P9pGUghtvDeFMnu3Mix/WbeSlYE6mSaAj3EsYwpWZKVFUpaaU6ta1jUuFmxiBtcTpS+F4bgyCcQylspupIhLaAQJK8hCUjYJWSelVTjH0gJzrGGbC1qtDZITzlTiSCuSNtRuJqkcZ4m88R9ZWSEey0BlbRv4GhGYwD4jHUmgvXFO0uEazM8K70KUZK0KPdTItlWFZp0sIvVPxnbbiDLubMylaTqGGpSSDYKCJGsUy4fi3FKiVBAUnNFipOpSFJjLa0CNd6jXWljOkRGoiDva360oJTjnaLF4tKVYhxSwkeGQEgHc5UgCbxpTJAcWIQlSwIkAWJEmSecGxPMxS7PEJQWliTMxYRtyn7On5mStY1xkfs1qSkxMEi/W9ARfDn58SctrA7D1P5k3qT4dhVoATMFYIMbC0kbg13hWLddcJUskfakA6aD5786mPqpWhTgIQokeLLICBokDSTMn8hQN2UlSoGswPLQCjqxbbKVAGXCCCT/49KIsqIShCZWpQjckxGUDLck/7Vf+zXYXuQl/EJDjwIKWyfCkyLmJlQHuB560FDddfcDgQFJcQkEjIQoglKSEg33knkDUx2J4mGmlpcIAm0ne+otE39DWnrXn/nsPmCTYiFmY+6PELHaq5i+x+Ces0peHWTMEKuRP2XfFubJIFBWOJ8WW6AlkkrVYEddAnf8Ata+UX1rhiYZaGkITb3Cq5wbsenDxCs6t1HXyA2H5VaMMiEJHJIHoKDz120ZUeJ42yTLo1H7iTe3Ij0phhsNFjlHQH+FTvb1lSeI4kpSVJUsEjS+RKbGbi29RLebdITHWgieKuDvEITJsoK9OXLS9Qn2jpvVs4nhFqyrS5h0hKTOd5AJ1EZZm2omqusXUev8AGgOrn0HrlNItrA1vR4+Q+Ro2K4etIWSLIWElW0qBUmJvBSMw6RzoJPstiiguAB0zH80DM3sSP1ap0qKsRhVKbdT3a5UpalCxKU5gFE5Y1ty6Uw7HYRwNLcQpYCzBCEpM5OalER7Rq34Xh61ABxx8gjQqT5aCRQRWK4ms4vFIUnv0KUPbJIHiJQRrIIPyi1KcZ4cVFhRSw2krSSiSkHLKgFJWPYgKECBKqlEcBUXVPd6oOEqzFJV40k+FJAI9kBI1MkVTcVxbvXMgzKUpwRaDcgDMFaaCQd/Kgs/CMLiF4R5oKZyPOLQjKZKVTC5gRCQgq93UV3gPAWsyMQl9KStAUGkXyyBYpkk5VeVx7qi+w/FmUF9WI9tS0lCSnNBAUCRAsYVl8q0jA4sKBgEDkUlMf2SBQZt2q4OnDJShCyvMFLgpg3tJO4gcudF7K8QZQkreX3bqPC2Ugg5VTIKtIBJ6wfST+lJ2FNKbPihSVRysUjlfMr9Gs8ddWdVH1oNYxPeFUZ1Xi+YX5GRrrTXDKaaUV4htToymCFdNSPtdLj5U3wOOLjQISLAJABBuBBOWARPxnpTrE8CxDzCnG4yJnMVja/s2/OPkDkcdYT4E8Rx7DmYJyLh1KZ6xOUc5tvV0YwreJwv1fEIVjVAQpxTRbCp8QUlxUCwIugmsh7MMPOPB9jCJxRQuLnwhR8QUohYgWmTKeotGjYtlTpQ5i33Fus+JbLDyUMNKSqQtbtsoAAVCyTymgRH0ZLQFd0+2idB3ROXyUVH1j0qpce+jHEMpLi8Qxlm63HctyMoBUsC99SZqa4l9KJazIw5+sOG2cg90jX2Jhbh/eOUGBFVPBLxeLxjancQvvlqyoMmUgkSQlPsoAEkgAWk0EJg+I5YaUQrL7CgZBsBEjUbg70uVpWYVr+rHpb4VZ/pBxmBSz3CMuJxSVDNiwAMsH2c6f5w2IgkxMzNqpWEekUEuxwBxaQorQlMk5QkeUmNT5kxTDFtls5SZEmDsQDEj3ili4YgLKT0JHu/WlWA4AfVQl5W0oMAkHQBJ1I6bzQI8JU0ptIEpCR4kzdU3t0NxPSpvCNO4laWmkpm8DQJA1J5Drc6eVUcoW0rKcyFi4ibg8iNjzre+z/Z5CcKyjENoccCQVlSEk5jfWNRMTragb8G7JIwyQUkKeJTLhGgkSlH3RE9T8rRNRo4SEqBQ46iPs58yeXsrzRrtFLd2+nRTa/6ySk+9QJH+GgdtoEnr+UfhSkUzRinB7bR/rIIUPSyvgaOniDcwVBJ5KlJ9FATQKYjQmDa9ul4nrS7RkA9KTdJiUiaUa0HlQZB2zw4VjXiTv/4gVFMYRHQ+f46gU/7b4Jo419SsylZgSkHoB8gKgEOJFkgI93zNBT1sgGwi+nWaQAnz5fH9eVPcWggr6K/8qZganagVDcXO8AekURKyWy3oCoKPmkKA+CjRWk29805wrarRr09KCY4Jw99KPA7CSomMykiTbSOlTXB8O8uT32UpME5Qo8tTc1GYVWIEAFc7SJPxFIKU4F90MxcmcgJt1UB8t6C38QxrjTaGm1d7iFyECIncqUAbJTOu+nOmH/orM0lKnCDMlcXM6nWOVNuFcJxIOcBQUYEkgGBte4HlUkjg7irurgcgSoz77axzoI/hvYsoUVB9IUD9kZoG0yAJ/K1WQYZ4Gz6lRzA6DQD5/jRMDhW2ZOcyrXMR10AHX5Ui9xQizYkzAUTeYPXmdLXoK/2ybWpZFyo5T6ZhlFpPtDmfa5Ut2a+i3F4ghTw+rtc1e2f6qPxJHvqxYxptPdvuYXiDar/tWFhUERfKoDKkg7W16084Z2hKj/J+LoWdAzjW8hnkXNT7qCzYHsBhG2wgB20+LvVJJnnlIEdIpPjXYdLyAk4h1SEme7eUXG7aSJSdudM8d29LKO7W2g4oGFJQsKbA+8F63B9nUHXrnfavtXjccpTZPcszZpBsR++r7XvgdKCy9oO27GGR9XaLThRbu8MnI0CN1O+0f6rcciqqLisVicZHeqCGk3DaAENo6hAt/aMnrRMNgkNnKR3jkTlBAi0ypR8KAOZ9KTxvERp4XDtAPdJO0A3cVrdVuhF6A4CGkymAkmzhEz/00Wzn94wmRqaZOYpagtLeZKVDx3uoD+kWAJH7gt0mm65utUmbX1M3/sj9eR1e0YsO7Jjrkv8AGg4GBAi4gEnTciOgt8a6hkkwm5PK/wCjQaZU4WkoBKiCIG+p/XKr92f7PhgZ3MoXb+yLyJO8b9elBUcRgVt5CtBSFiUyI0t6/wAKm+DlCi2k3yyUyYAPOfX1qwv4A4438LAnKoauLuAoGLNp2P2pOgF61wfgTjmLThkmDmIK06ZQTKweUA++1BcODdjXHcU2p9vK03DgM+1uEg6XNz5HnWoTSeGw4bQlCfZQkJHkBAowbAJI1OtAaKFcaSQLmTz/AIUM3OxoDigRRQaPQNlYFBM5YPNJKfimKcMjwjyrtdSbUGQ9tEj66/GpIn+6moBfhBUQSkCSNPO9+tXXtXhUJxS1kEqN5vAgCOlR2H4h+75fht+ooMycCns5abWbkkAFUCbGQKbYNKroSIUqLnYb676XrTMdxBtAJ/m1qP2DCjGmggi+81HvYpxWjjWImBDzIne1iBr5UEXw3hzCB4ignqQfSac4vHMtxeEnWBflYQKj/wD4Y/7IaCTPicJnc+yiYH60pzhuABJkgqO6lq3/AKoB/wA1As1iV4jwtkYZrTMf51fkJtM/xqd4NwlnDglAM7rVcqJ3J68vzqLYWEEEEAxEp22tmJMxuDSrqgqRcgczM6J3MbCgkcVxZF0pJMW1n/CKj3capUQCIvJtcxp5SdqGHbJhIFpNrW1E+4nTT5U5dQlC75SNNYO202gif1YEcDgFuKQJ7vMQCogn2souZ6zHQdanneEY/BPFeHwrOKbEQtRlzS5CcwyXtACz15VrG4wqISneYSL2JsI8hvTlrtNjMKhMPyFEBLbo7wXIE6hYGsDMB05BasL9JiUHLjMK9h1+WYed8qvQGm3a7FYTH4crwwYcdR4l5kZXQgalMgEwYnURNNlfSIvLlxODbeSdci9ef7NaT/mqNR2n4Y28l9OBxTK0XGTKEkGRdAcykEEjTeghMPgwY22tzmI/GKkeGFLTiipBXCSIEZhaQU7ZpO9R+K4oy48tWGSttIMhC4kAgfdURE6X0p23iQYIHiT/ALyQN/1tQU7FvFY7tCcjc2bGs6S4o3WvqeumlEZQAogiVAK8gQCbDzqZ7Q4WF94hOUKUCsRp1EbTt5VEhQLh6k/GgREltW/jGvkqlQm4/wCmR8CKLhiChXORb1+N6VbBWUhGoTBVsLkm/lQFw2YFstz3iTIgkbzfkIFTj3GHnfC44SibhIEG2kgCU6+dQ2JxASC23f7y9z5fu39/zVYWY/V6C1J7Uu3SEtlJFgU2jSBBAgVon0f8O/ZDELbCFrBCNyGzB3veBbkBzqm8A7APuhlxwoDS4UoZvEE6kQNyI0NprXW0AAACABAFB2aCjSZFdoDE0UxrF65NdoO0YKogo0UBgaQeeUkgJQVCNQoD50sKDUEA69aCC4v2cLyyvPlJPIm0AaZom2sVCv8A0fqUI+slPPKgA+s0KFBHNfRE1mzKfcUTrp89akGvo2bTEOrEfr50KFBLDsgi0qn+zf1zda4vsc2RGY+h/wBVdoUCLXYVhN9T1n5ZqP8A+iWZkR5Qr/X0oUKA6uxzJF+UWB5z96iq7FMlOWT5jX1JN9b0KFAdnsThUzCInXr60jxD6P8ABvZc6VeD2YURFwTp5UKFAdnsHhEzKFKzalSibch0FdT2BwIObuBMETmMkGxBM3EUKFAk19HWASQUskH+uq45GTpT5vshg06Mj3kn5mu0KA57L4UiCykyIM3qPb+jzh4JP1eSdytZ9PFahQoAfo84d/8ALj3LWJ84UJpZnsHw9IgYZMHUFSjPQyrTpXKFAs12KwCdMIz/AHPzpVHZLBDTCs/3BQoUEjhMC20CGkJQDeEiBPlpNOIoUKARQyihQoBloZRQoUAigUjlQoUHO7HIelBtASAEgADQDT0oUK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data:image/jpeg;base64,/9j/4AAQSkZJRgABAQAAAQABAAD/2wCEAAkGBxQTEhUUExQWFRUXFx4bGRcYGCAfIBweHR4cGSEaHBcdHCggHhslHBgcJDEhJykrLi4uHR8zODMsNygtLisBCgoKBQUFDgUFDisZExkrKysrKysrKysrKysrKysrKysrKysrKysrKysrKysrKysrKysrKysrKysrKysrKysrK//AABEIAMgA/AMBIgACEQEDEQH/xAAcAAAABwEBAAAAAAAAAAAAAAAAAgMEBQYHAQj/xABLEAABAwIEAwUEBwMKBQIHAAABAgMRACEEEjFBBVFhBhMicZEygaGxBxRCUsHR8CNi4SQzU3KCkqKy0vElNHOzwhajFVRjZHSDk//EABQBAQAAAAAAAAAAAAAAAAAAAAD/xAAUEQEAAAAAAAAAAAAAAAAAAAAA/9oADAMBAAIRAxEAPwDbSKQAKSshJVmIMCOQTuRypzXKBDvz/RL/AMH+uuqfI0aWfIo/FdL1w0CaXj/RqHvT+Cq4cQr+jV6p/wBVK12gQ+sK/o1eqf8AVXPrSv6JX95P+qlzRaBE4pX9Er1T/qrqcSr+iUPen86VigKAnfq+4fUfnRTiVf0Z/vJ/OlTQigTD6vuf4hXVOr2QD5qj8DSortBWuM9qHMOVA4bPlyyEuX8ZKQYKOY+NMOH9ve9eUwGAHEe0ku6eJKNQgjVYp1xxMvuwBJaaudiFqtz3n3Vk30bLzcQczQcySVE7/t2T86DUeK9uSy0pwspUEuKQQHTYpjX9lbUa1AL+lwzlGFTmyhUd8dxm/o9aW7Y3wrtgR3ypt1/2rHsf/wAw3G6Gvi2kEeW1B6D7Hdpncc2pzuUNpSUi7hMykLt4BoFD1qwy7yb9T+VUr6HHR9SXOzgn/wDm3V+FA2Bd5I9T+VKJK/3fjStAUCJz/u/GgQvmj0P50vQoG+Vzmj+6f9VDI595H9w/66cUKBuEOfeR/cP+uu5F/eT/AHD/AK6XoUCSEK3UCeiY/E0ZKIJPOj1XeKdtMIw6WVrUXRqlDa1RbNchMaGdaCQx/FmUrSyp5CXVKSEozjOZNoRMwY5VIisQxXEk4jjzDqJCS82IUIUMoAMja4rcBQRvGONNYZIU6SlJVlzRaeRO2/y1tSfH+MowzRXZSiQlKZAlR0EkgARcknSsF7S8edK3m5KUKcKg3mkAkkybC8E6j5WjG+MqU4hWJWtxIcQV5lEnKMoIAmxyyKD0fwviKnCQtHd2SQCSZBm8wARbb3xUlVL7I9rGHQww2pbqyDmKkwUwCTmBJI5an87lmoDRXJpnj+Kss/zzqG50zqAn1qhs9oXn+Klht9YbSCklATljJmKwCkg3AAJkQbRmEBpNFiq/wvtaw88cOlZU4PtFJSlWnskkyYUn1FWFJmg5FdrtAig4RQiu0KAUKFFW4AJJAA3Nh60FY4xikfWVpC05u7SSmRbKu/pmHqOdZV2IwSkvYt5JylpEgwCP5xKoUNgck+QMVbe3HEmlPShbbgyqSZMiSW1ApgHNGQi3Oo/hbL6m1t4TD5UO+2oyARfdUnfQBPSNwd8dDr2FxCs7acuIX4U+IHL++QLE9PXbLOIsKQ6wolJBQ3GXYJ8F+vhqydr+EvtPpbWoSlrNKAQBJIiSelV5eIVlCHknwWSqBb4eL4edBrf0PNJdwzqVwoBaJTNjCQRmG5lOmlq0wVkn0J4xvM63mhZQLaSAonTcjNrynlWtmg7QoUKAUKFCgFChQoBQoUKAVgfattb3EMSuIh0p12QAjXyHxrfKwgYIrC1qSQX1OLSV6wpRg/M/70EX2aaUjiGFChf6wj/MK9F15x7OKy47C7/yhsT/AGgPPevR1B53+k7hobxjuWVA3IIPhJvIMAHbp5xVKAlQEGbAx0gW5eVXf6Re2v1pZSGwju1KQFZjMC0kAxMg/CqcSlSMwkLTrJsQADEjqFeooHWDxhbUhxEpyxmCVRnggn1ttFt71t3He07xweGdw6gkvLyKUhHe5DBhIBsTIg21GwFYLjXZJULAqOUREDUAx7qmGe12KRh/qvelTRTGQxZJKVWUPGDb70QT0oHnavEYpx9118qJC8igRATFgmASE+XWdzUVwvHLYdCkKSCNzZMGPaMjw79NbRSuG4i47nSpaVeFS/2q405QoJzXTz0ApthMilKzKJATMqywTBkeIx03J99gvPEcG7gschGDdcUqEgCxSVLAzJESPW9xyk6f2CwTrOHDbxKloKkySdAtQAAJ0jlz5RWK8HKn3EuNugPp8ULUlJVED2oCVLM+ydQelbv2ZeeLQD7aUKABzJmFgj2oIGVUzKbxzoJihQrtAWKFdoriwkEqIAAkkmwA3J2FB0VWe1/Z0YnIrvXUQYKUmUkEG+UjwqBjxAirKgggEGQdCKiOMcRSlxpm5WuVCAYCU6kq01IETvQVtXAcPg094hGZZgZ3PETbr+utS3CMcFNoCoCjIAG+XUxeB7ze00pjMOh6RmBKDBAMwSBZQB1gg36GhwXCZUyLJiEj92dT1PyCd5oKp9JzYls/uEfHnWbY32SdQmPdJi9tLG9ad9JiQUt++s0xjSVJNtjNtB060EaxhSQFJJSdYB+PuN63T6O04hCS288t5JYZdQV3Ke87yUZtVAZBqd6x3Bgoypseu07md/1zrfeyJnB4dW5ZQCd7Ji/xoJihQoUAoUKFAKFChQcrtChQMeOYrusO65mCcraiFFJUAQLEoTcgbgVjWI7QqBlS0vwRBLam7KE5Q3HsjnvNa92rw6nMHiEJEqUysATEkpNY64tKsNiTaCW0pJ5pATE8gb0EPwRX8swp/wDuWvitP4GvR9ecuzqArG4Yf/XbNhyWD+FejBQeUePgpfeGsOrjpKifOohNgfUR+uXyFS/Fkzi8UZ0ec1B++qZ6RYeYqEzAHfSQOvxtegdpVATJzEmMpTYA3m9vKl3HXXVJvonIkEwEjQATYakx1MU1xDucoImwSnrYQD+V9qO2FJhRT4T7MmBAgwYvafPWgXQz1BmAb3GoiDF7DS0EazFBLKsqptokk23JBA1+wbjl1pLvimVEBU6Sd9zHPltvTgOpUkZR4iDJ5STECTeSdOU84BB0JCgUmBlHW8AG07mfWvRn0d9qUYthDZzh5ttGfPqqwGcGbgkEyYm/KvOOUCNBGtjImJOt45AxJPunuz3GPqi2328qlgKgLT4R7QEhJm8zN486D0/STuJQkhKlJBVoCQJ8udZX2e+kl0qnEFLhNu6aTfSQUTaeYUq99Iu141xph/EtPjDlLiFZlhayoEp9jwpNoibbjfWg2OaacVVDS/ElJKTBVpMcpE+tZrjO3rhup5LYjRECOhmVg35VWeI8fS+qfG+UjMUJzKSYk5iRY7TItG1BpWD7VsYXCMh92XEtpCpsc0CRc3jS06U04N2zTj3lIbSEoaKT4gZVmC4Kf7vQ30rJsdxll1ZUtgBW5Ez62HrUj2S4yxhnu8BXCkgKSYI6GwBB19TQaJi8SWcdiEpCQheHS6Rl1czhoKVF40kdKsPB8X3jQVnzT9qAJkToLb1n/HOPMuYhTza5CsGEgblYezd2B98gSBvarP2DxClYRBXEmYgySAcskWg2HPnvQNPpFb/Zt7XPyNZy6mAefT9RNaV29u22dCCbdYFh61mbqCk+/XoSPfNAAk3nnufhz51t/Yn/AJHD9ER6EisQbk2vpThztjimkfVkLIQhQWCJCgACqMwvlnxX3HK1B6EoVR+FfSFhhhEvYhRQcykhIlRUUxpHRQ15E7GrJ2c443jGQ81OUkiDqCKCUoUKFAKFCiNrkTQHoUKFAliUBSFJVoUkHyIg15zx+PPdJaAATIWTuSc1uX2prdnu0+FlSe9BIscoUf8AEBHxrHOGcKQ+2tSiU+LwKvYC1+YIj40CfY1IOKbUdiYEa+FX4x8K9AisR7OMd25hgBKpXPSMnyn8q24UHkfjbkYvFdMQ9/3FVHqHM6nX9CpHj4jF4rX/AJh0f+4uo5xINx5evu0oOIXFkmDNiDvtN43N6d4MkqyqJKYvfT94bxpb5xTZ1uIHxruRQveOn68qBV92TBMgTO8xPX40Zt1KgIBSQbXsZ386bwSbJMxcAH5eVP0IDc5FKmb2iwIVpYxKQYkGgK82IAFtZm0aECZmjYZsEwM6j91Pi52Eb9epps65mUSd1E22m9hyrUOxmLQpKUhltJElJn2otN0/iddqCpcE7O4tagpthSR95ZiehSJPuirNwrsQ46sofxORQN2294vIUdv7Iq9MBcz4R5Aq+Ph+Rqn8exzjOJDiDnKVlN7JUY0sodRrNt9KCx9n+wuDQgFTYcWFKGZw5vZUUzBMbbCrO/hEJYcShASO7UIA5g7VTOznaUjDrcKc7insrbUhMuLUteXMRZATKiTMBKjewq48Oxnf4bvJbOZJu05nTuLLypn0oMKWkaEUmvDJPKnITv8ArSke9A1/XuoGeMbIAAJ92m21bH9F7Q+pNKKipSc6RMeGVZiBB0Mp9KyRxzMLJPSa0v6LMZ4FNGRMkW3TAN/I/CgnO3LQUynzPyFZxlm521+O21aJ28xGRlsH7S8o6Egn/wAazx1eRsuZc5KsqRMBR1JMfZHIX0FqBJQjxDrYbA2j0qH43hlJV3uqftFIumNM1vDM61MYPHJeQoFGRaNUgyCOaZuL2i+3lUF2qR+0SBaUGdfn+taBo4pTmTxGElUJg855XmdPzq/fR72wZwIWh/vjnIgCCE7EZSRAvPWs/acyrTlOYATBHOJgfrSjBqTN5nlqPzk/Kg9TYLFpdbS4gylaQpJiJB0saO8+lIlSgkcyYrLuyParEP4tltORpoIyhoaWGs+1MBUeQteasHbVxRXlCikBrMkgkAEk3MEWhI/Kgs6uLMx/OJPlf5VWOK9sltqSG2TkKruLCoAzEaZRBIGYSdCLVXW8G8Ew46W3LES9BGsJUvMUgwCr05xUPxPiDjJJafcykKhXeGFeJQzZbiCUgz8qDbhTTi2PQwyt1xWVKRdV7TYaAnUinDSpAI3Apj2g4SMUw4wpRSlcSU6iCFb9RQYzi8OwnBBxLpUsQgti4ldweYypBv091K4B7KlLaYs0JVO5UIEe6f8Aeo/iCQjCtoRmlxasxixykCCOfitzibaU64Lh/wBmsn2jHuAj8E0E/wAGRDjayU5k5pnUlYBBy9ckzy3rWEGwrAMZh1IdQ4FkStAJUSSDoeuWEx/Ct+a9keVB5O7Ttfy3Fg6DEvf9xVqijBgAiCfxipbtgD9fxgE/8y9b/wDYqoQp2oHLiz7W41n9eVO8CSSbzP6io/NJAJtP5fl8KcFoi4JF9LevxPxoFyhMg+1uRfra35b71ZwhlbWIcC4PckEKGqinImFc5BNo1GwEU1KoJOmn6+Xxpw06sZ0j7SQDeJi4mOhPrQPGe7KO7MheYAKEQmJJ3EyCN9h1q2cPf+rYIOsuFRVlytqCcySVQUlQBPtqO/s6Qao7b/ggiYMk+o1AkG/OrNwzEBOBanTv0z7nZKh0gAUFt7Y8bcQ0lLXhdSZIICgFJI2iCBCum4uARG/SIhQLbk5EukEZVXBsokHnMEXtMc6q3bXGd4+6qZClqIg/ZKpEW0qx9uMchzA4YpOa4m+hATII5wqgrzHFHEIypICSVnSfaSpCja90qUPI1qv0V40OYRxImEK/zJBImBPinYbVj+FWChINoJ318Nvl8a0X6FMWAw+ib5iY8kpA9/8ACgpzb2oUG4BA/aLVy/dI6U9Y4gE2QnBlUwEhsqJOls3lTvBMhWEeJvGJbPq2saUj2Jfz4lJdLYQ2UrkpQjQxYgAmgcMccKAchwiVbjujI1EaGKOO3uKZgENkG6YSRbS15iflUfjuJIDyghYKFLUZASQQVKuTE786Ha9TZawmRSCUtkKCVSR4ibjbWgksf25cxaUtraSIJUFTeQDEDzHXX31zFIWkNpUCgDOpRFiAAJ5AXCeU++q1gWjmBSdDPpEyJ5fwNWXHY0oaUIBKkLbPQhQEpvoCAb6wKBv3IbxER4spFtFAgwsX9k2UOlRPHkd46ApWUpSNZ3A3A61M8OWo+2DIUjKNspS57PISZjrAioviTBK3CFEAJUqT+4CfwgUFeCilRExBvvv6++nbzmWCDaddOseW/pTRConQz0186447Jge4Wkcr0D1rGeKwg8/XfUWP6in2E4060DG4IhXiASZ0E2uZ86iG3ARIiw/WmtdUuBzkfoz7vjQaF2exofbXKm21JAuprMke17SlFSoMXWQcu0CkuJu93lTKMhCgVLw7ckZlQrKUZgCACJM+tV7snxN1DyUtqWnMY8Kcx0Ikpg5wATKeU1L8bUpw5vEsQpWZSZKgT7ZiYuobwNNRQbaOKsNpQlbqEEpTCVKANxaxNHa4wwokJdbJBiyhrrWEF2w2sJ8+s05xHEwhhPdrAWXVTzgAiSOsj40Bsdw4IYQ5mzd4VKAOiAFRaTMkax8aW4c8SEoH3YJO9jYX1sD8aLxXGJUy03EKSqbfdLaSZsd5+NJcJsmZBVKgByABuOpvegdvNSW+jqYAF942rb2jYeVYRxDiJBQhABGdKiTIJI2BGgAvI61vDeg8qDyn20H/ABDGEmP5U9/3FVEYnKbi4j00F/f86mO2yf8AiOMm38pd/wA6qg1xsbxQcSi83tefh5UutzdJEfd5cre6kUuapnw3MDnGv62muNdKBRCryf8AbrR0LIgi5Ekx87dK6lOW5UI6b67b3FcKgZOhj12oF3kwLSM9zPwjbnUiktllDKn3ClDi/AGwIBlWYLO5MWPOodbhPoJ91KodgEzr0oF8Wtk5QlDsZQDmVJn93YA61M8PeYdyNJwrrushbxGoAhsAgDxeK/l1qE7wWUZygbATE+cU6YxSW5UJNwURE2OpBtpy3oClI7wAN90pKr+InKoXhM6QRqZNXPse+lp9sJWTdIIFpmAQTvMTcXtvVS4niw48pwfbKVEW1KQTf+tNPeC4xKirNKQANVddRaKCwcNT/JcVtlea+OdNSXBmMUC2Eqw7aSkJORsHvc32nEn2lACfeahuE4hIw2LndbJFhstY9Ypz2YeWt5AzOrEpBClqIAK0g2zH9TQI4XhmKCnShLZhRSmWdBKgFJiwKtxf4UvxDhDmVhXdoZUUqVkDZNwqCVTedCOUxTjtb20xSMWlDZCU4ZwlASn2icyfGJuMqiItrzuHvaziCsTh8K6oBLqkulQRIiFbHYeH50DD6kkYbDgi+Z8KMXPiSL+78qr61L/m1AlaFWIBMiAJgazlBn13qzDFzhWAJkOOgjlOVUfj/GonEqDmUpvlJvGsRp7qA7LKEH9klwpTlJKgQZgqMD7sq1I2plxXCy1cgKDa5mbm5/vfo13hSMpdmLSk66g5eXPejuYrvM3Lu3AN/sH+FBXmsH+zbVoSdNzv8p9K4cPAnLfKqTtYpA/H4Uq4kBtIOxIHi6J091JuqAgC5i1+ptHx9KBqcOQgKn2pOnKN6nOC4IJQXFJk3AGYDT89tvCeVMwoQJzabaayLxt+VGaJUmBAvv8AhagecJeSnvMuZGYFMhRsDePlIOvSpZnO6haklalIM+2SqSkSodYQTfTTa9fweEWV5NL6z4RYG6pi066U/wATg2mwFNvJdUCPCCkkTIj9mtcCZuopHmbUBzmyxBAjleOfxpkWyYQAJK7Km52CfKfnRngqSFEIUkC0p5gaTmMyI8O9yKMgqDt9Yzi82BmxA1jz50EoziHgypJTKnFDKqxKhlVmE5ZVZMRM61zhBk93ooqIBUYSBrJUbAAXovD8WtCwiFlWfKAJOoWnSydDHXKTzqw4Tg7X1UkmXliAAdCokXjeNRyF6BhxnHBpKRh8q0AgrWAkqWoHW9wm0AVubPsjyFZI12WQcQSmUsIt7XtmZOU/dtrzBjmNaY9keQoPK3b1P/Ecb/8AkOf5jUDE67VY/pBH/EsZ/wBdfzquEUBikA+En3j/AHoQJ6UQJNSWDwoUBmcjolOY++VJ9JoGiWSSBzvc7R/D9bGRh1RISo+Q/hUi9gEiFBaiRchTeXTlDip1pJxlSlEpsDFr8htfUkn30COEbAUoK+6RBtBixOkXozuGAbJzAwuLTcCL32M+dHxGFgnN4ZuCQZIkjT+zSTGDJMC9pgUHcn7PWJ205HX0o7y0wBJ0v+gaC8OsQCm2sfrypNKCARlsRuPxoHIb8KVDQ/hTrhjMKlURysfz3pipSsmQ2TJMR09aUwq1BYyhXKLk68gPlQT2AZBbxJzGxbgDS61TPw/Rqzdj8OkOpM3zo1XyUDATk1kDfeqQ86Qp0tuJykgmLA62g3j3bilMLxp5BzAgRvl203MTQSPa9I+uvQLZz86svEUpODwoIn+d/wA/uMxVQZxCXlKUtXiy5pVcqIjwiBE3NydvVxicYopAzqEEwmbACJPvk7bUFlSykYZBGUL75wHnGSR1iar+HdUysAnKVKME3gGL60ywTb7hyJKlmSICiTzNialOFsKxAWpLQ7tJAK1GMilKEftNyEyYIPkTqDXF5W1JhSVlSUlRRBAUDcHrmF485ikGXQkEyfEVWg3sAY6Xn3Ve+DdkmXFoOMxiVlBCUoRmEwbIzrA8IOwFSmP4xgsJ/wAuW1qAgpZSlSUjmp1chJ5qJOg8JoMldwiwkAoIMmAQZ05ax4dakOFcKZIK33AmwyMleRS53zlBSlvW4k25Xq1ntMcdiW86GyEqs2hBISmPE4p0gSEi8nKJ23pPCcOaSSV4b6w4ZSjIpSkJSDYhpsHxZdyo89qBBnhrLgT3LbSjBLiUPlZRqQQo5Be0DNJi1KYXgKMpzYF5wge1mTJJ0JJdsNfZQYm4M0txFlAZCBgu7wzcd4/iGEhxRV9lAKEwRcBUTafOj4jBN966vDFaMOkgI7yCokgnL4QInKYtaLk0D/iuKS2shGVRP2cwUlBmYCzZUA6i2l+Tvh3apbKcraFC8qKHVo7xXNQTadoERFQWGwhdJykDzVA9d/8AanWJL5QjDxnQypRTkE3X41eICSJ9KAnH+Jh9ZcyBsq2ClKMzclSiVEnqYrqcQiw8QgQJHu+9RMJw91cFDRIjUi3PeKlG+EuFMqQkECyRrYchqaBVnKlbD6nHAk50yNW8oIRlvBBUqdhrOs1PcB4cpCO9xSnFImUNJTJIJ1UAJ1Mx60XhKEtNoDklQJUlCRmgkDYakRM+kbymAUp/RNrhSyJjmEjnbXQdYigMviqz3iGWVKQ2iQSbHkkzqTpaT7r1p+D/AJtH9UfKqNlS2ISIAuNTef8AETa9Xbhp/YtxcZE/IUHmT6RU/wDE8Z/1j+FVo1bvpLaJ4piwkaOfNKTVVShRBH4TFAkBelykzc7D5UUMqmYMb2p03xIpgBKLDUoBPy+NBxhon2TJuIE7wfwp9iH8QgXWQIiM4PuCQqY91JI4os2X4k28MkC0nSYGkTG9NEHcfryoA+5mmbqn2umUWrmFcIVzv+NOeHcMU9nKElWWJ9/l5U4PDVIWlooPeLUMtjO+g87fq4KNwASJFuZ06U+4djHglJQ4r2bg3+FExuAU0lyUg5RcgmBMgSfMHzg86UwvEcqFZ0Ed0UjPOonLlIGx9qdZjWgRYwS1N5VJ1vroZnTT40biOHyoTlGRRMzzETYhR8/SrfwxsHC4p0+Et+wFgAXSDANybkpje3O0F2exxOMwxWEFIABKExbKoIzAWkKVfrHKghsJgV5gMoPivKVEAAkHMAJy8/Laj4NkXITISZuZBsSlNxEmDE8quuM7QpKXFN5kIQ8lBhUhaR9k/aSghJ9gi9zJNI8Cx2GcdGFbw7YbVmIWu65AKvbVmmx5C82FAgrsVmwLeKQ73jy0pBZGU5dlXnQCdtasuJ+jHDrjLjI/rBJ89FCLfrauDg4YAyGEgAZSeQiQq0nz+FMsRiWTuoxrCR/5C23Wgnuy3ZlvhzyyHUPZm1KLhASGQggXGckpIXcyPYpTieLZaKE4NbK0uOKUsJUSsKyQnu+7IOgy3nWqol9KY8Sw2q5GR1QVFoJZgxO3nVv7P9pGUghtvDeFMnu3Mix/WbeSlYE6mSaAj3EsYwpWZKVFUpaaU6ta1jUuFmxiBtcTpS+F4bgyCcQylspupIhLaAQJK8hCUjYJWSelVTjH0gJzrGGbC1qtDZITzlTiSCuSNtRuJqkcZ4m88R9ZWSEey0BlbRv4GhGYwD4jHUmgvXFO0uEazM8K70KUZK0KPdTItlWFZp0sIvVPxnbbiDLubMylaTqGGpSSDYKCJGsUy4fi3FKiVBAUnNFipOpSFJjLa0CNd6jXWljOkRGoiDva360oJTjnaLF4tKVYhxSwkeGQEgHc5UgCbxpTJAcWIQlSwIkAWJEmSecGxPMxS7PEJQWliTMxYRtyn7On5mStY1xkfs1qSkxMEi/W9ARfDn58SctrA7D1P5k3qT4dhVoATMFYIMbC0kbg13hWLddcJUskfakA6aD5786mPqpWhTgIQokeLLICBokDSTMn8hQN2UlSoGswPLQCjqxbbKVAGXCCCT/49KIsqIShCZWpQjckxGUDLck/7Vf+zXYXuQl/EJDjwIKWyfCkyLmJlQHuB560FDddfcDgQFJcQkEjIQoglKSEg33knkDUx2J4mGmlpcIAm0ne+otE39DWnrXn/nsPmCTYiFmY+6PELHaq5i+x+Ces0peHWTMEKuRP2XfFubJIFBWOJ8WW6AlkkrVYEddAnf8Ata+UX1rhiYZaGkITb3Cq5wbsenDxCs6t1HXyA2H5VaMMiEJHJIHoKDz120ZUeJ42yTLo1H7iTe3Ij0phhsNFjlHQH+FTvb1lSeI4kpSVJUsEjS+RKbGbi29RLebdITHWgieKuDvEITJsoK9OXLS9Qn2jpvVs4nhFqyrS5h0hKTOd5AJ1EZZm2omqusXUev8AGgOrn0HrlNItrA1vR4+Q+Ro2K4etIWSLIWElW0qBUmJvBSMw6RzoJPstiiguAB0zH80DM3sSP1ap0qKsRhVKbdT3a5UpalCxKU5gFE5Y1ty6Uw7HYRwNLcQpYCzBCEpM5OalER7Rq34Xh61ABxx8gjQqT5aCRQRWK4ms4vFIUnv0KUPbJIHiJQRrIIPyi1KcZ4cVFhRSw2krSSiSkHLKgFJWPYgKECBKqlEcBUXVPd6oOEqzFJV40k+FJAI9kBI1MkVTcVxbvXMgzKUpwRaDcgDMFaaCQd/Kgs/CMLiF4R5oKZyPOLQjKZKVTC5gRCQgq93UV3gPAWsyMQl9KStAUGkXyyBYpkk5VeVx7qi+w/FmUF9WI9tS0lCSnNBAUCRAsYVl8q0jA4sKBgEDkUlMf2SBQZt2q4OnDJShCyvMFLgpg3tJO4gcudF7K8QZQkreX3bqPC2Ugg5VTIKtIBJ6wfST+lJ2FNKbPihSVRysUjlfMr9Gs8ddWdVH1oNYxPeFUZ1Xi+YX5GRrrTXDKaaUV4htToymCFdNSPtdLj5U3wOOLjQISLAJABBuBBOWARPxnpTrE8CxDzCnG4yJnMVja/s2/OPkDkcdYT4E8Rx7DmYJyLh1KZ6xOUc5tvV0YwreJwv1fEIVjVAQpxTRbCp8QUlxUCwIugmsh7MMPOPB9jCJxRQuLnwhR8QUohYgWmTKeotGjYtlTpQ5i33Fus+JbLDyUMNKSqQtbtsoAAVCyTymgRH0ZLQFd0+2idB3ROXyUVH1j0qpce+jHEMpLi8Qxlm63HctyMoBUsC99SZqa4l9KJazIw5+sOG2cg90jX2Jhbh/eOUGBFVPBLxeLxjancQvvlqyoMmUgkSQlPsoAEkgAWk0EJg+I5YaUQrL7CgZBsBEjUbg70uVpWYVr+rHpb4VZ/pBxmBSz3CMuJxSVDNiwAMsH2c6f5w2IgkxMzNqpWEekUEuxwBxaQorQlMk5QkeUmNT5kxTDFtls5SZEmDsQDEj3ili4YgLKT0JHu/WlWA4AfVQl5W0oMAkHQBJ1I6bzQI8JU0ptIEpCR4kzdU3t0NxPSpvCNO4laWmkpm8DQJA1J5Drc6eVUcoW0rKcyFi4ibg8iNjzre+z/Z5CcKyjENoccCQVlSEk5jfWNRMTragb8G7JIwyQUkKeJTLhGgkSlH3RE9T8rRNRo4SEqBQ46iPs58yeXsrzRrtFLd2+nRTa/6ySk+9QJH+GgdtoEnr+UfhSkUzRinB7bR/rIIUPSyvgaOniDcwVBJ5KlJ9FATQKYjQmDa9ul4nrS7RkA9KTdJiUiaUa0HlQZB2zw4VjXiTv/4gVFMYRHQ+f46gU/7b4Jo419SsylZgSkHoB8gKgEOJFkgI93zNBT1sgGwi+nWaQAnz5fH9eVPcWggr6K/8qZganagVDcXO8AekURKyWy3oCoKPmkKA+CjRWk29805wrarRr09KCY4Jw99KPA7CSomMykiTbSOlTXB8O8uT32UpME5Qo8tTc1GYVWIEAFc7SJPxFIKU4F90MxcmcgJt1UB8t6C38QxrjTaGm1d7iFyECIncqUAbJTOu+nOmH/orM0lKnCDMlcXM6nWOVNuFcJxIOcBQUYEkgGBte4HlUkjg7irurgcgSoz77axzoI/hvYsoUVB9IUD9kZoG0yAJ/K1WQYZ4Gz6lRzA6DQD5/jRMDhW2ZOcyrXMR10AHX5Ui9xQizYkzAUTeYPXmdLXoK/2ybWpZFyo5T6ZhlFpPtDmfa5Ut2a+i3F4ghTw+rtc1e2f6qPxJHvqxYxptPdvuYXiDar/tWFhUERfKoDKkg7W16084Z2hKj/J+LoWdAzjW8hnkXNT7qCzYHsBhG2wgB20+LvVJJnnlIEdIpPjXYdLyAk4h1SEme7eUXG7aSJSdudM8d29LKO7W2g4oGFJQsKbA+8F63B9nUHXrnfavtXjccpTZPcszZpBsR++r7XvgdKCy9oO27GGR9XaLThRbu8MnI0CN1O+0f6rcciqqLisVicZHeqCGk3DaAENo6hAt/aMnrRMNgkNnKR3jkTlBAi0ypR8KAOZ9KTxvERp4XDtAPdJO0A3cVrdVuhF6A4CGkymAkmzhEz/00Wzn94wmRqaZOYpagtLeZKVDx3uoD+kWAJH7gt0mm65utUmbX1M3/sj9eR1e0YsO7Jjrkv8AGg4GBAi4gEnTciOgt8a6hkkwm5PK/wCjQaZU4WkoBKiCIG+p/XKr92f7PhgZ3MoXb+yLyJO8b9elBUcRgVt5CtBSFiUyI0t6/wAKm+DlCi2k3yyUyYAPOfX1qwv4A4438LAnKoauLuAoGLNp2P2pOgF61wfgTjmLThkmDmIK06ZQTKweUA++1BcODdjXHcU2p9vK03DgM+1uEg6XNz5HnWoTSeGw4bQlCfZQkJHkBAowbAJI1OtAaKFcaSQLmTz/AIUM3OxoDigRRQaPQNlYFBM5YPNJKfimKcMjwjyrtdSbUGQ9tEj66/GpIn+6moBfhBUQSkCSNPO9+tXXtXhUJxS1kEqN5vAgCOlR2H4h+75fht+ooMycCns5abWbkkAFUCbGQKbYNKroSIUqLnYb676XrTMdxBtAJ/m1qP2DCjGmggi+81HvYpxWjjWImBDzIne1iBr5UEXw3hzCB4ignqQfSac4vHMtxeEnWBflYQKj/wD4Y/7IaCTPicJnc+yiYH60pzhuABJkgqO6lq3/AKoB/wA1As1iV4jwtkYZrTMf51fkJtM/xqd4NwlnDglAM7rVcqJ3J68vzqLYWEEEEAxEp22tmJMxuDSrqgqRcgczM6J3MbCgkcVxZF0pJMW1n/CKj3capUQCIvJtcxp5SdqGHbJhIFpNrW1E+4nTT5U5dQlC75SNNYO202gif1YEcDgFuKQJ7vMQCogn2souZ6zHQdanneEY/BPFeHwrOKbEQtRlzS5CcwyXtACz15VrG4wqISneYSL2JsI8hvTlrtNjMKhMPyFEBLbo7wXIE6hYGsDMB05BasL9JiUHLjMK9h1+WYed8qvQGm3a7FYTH4crwwYcdR4l5kZXQgalMgEwYnURNNlfSIvLlxODbeSdci9ef7NaT/mqNR2n4Y28l9OBxTK0XGTKEkGRdAcykEEjTeghMPgwY22tzmI/GKkeGFLTiipBXCSIEZhaQU7ZpO9R+K4oy48tWGSttIMhC4kAgfdURE6X0p23iQYIHiT/ALyQN/1tQU7FvFY7tCcjc2bGs6S4o3WvqeumlEZQAogiVAK8gQCbDzqZ7Q4WF94hOUKUCsRp1EbTt5VEhQLh6k/GgREltW/jGvkqlQm4/wCmR8CKLhiChXORb1+N6VbBWUhGoTBVsLkm/lQFw2YFstz3iTIgkbzfkIFTj3GHnfC44SibhIEG2kgCU6+dQ2JxASC23f7y9z5fu39/zVYWY/V6C1J7Uu3SEtlJFgU2jSBBAgVon0f8O/ZDELbCFrBCNyGzB3veBbkBzqm8A7APuhlxwoDS4UoZvEE6kQNyI0NprXW0AAACABAFB2aCjSZFdoDE0UxrF65NdoO0YKogo0UBgaQeeUkgJQVCNQoD50sKDUEA69aCC4v2cLyyvPlJPIm0AaZom2sVCv8A0fqUI+slPPKgA+s0KFBHNfRE1mzKfcUTrp89akGvo2bTEOrEfr50KFBLDsgi0qn+zf1zda4vsc2RGY+h/wBVdoUCLXYVhN9T1n5ZqP8A+iWZkR5Qr/X0oUKA6uxzJF+UWB5z96iq7FMlOWT5jX1JN9b0KFAdnsThUzCInXr60jxD6P8ABvZc6VeD2YURFwTp5UKFAdnsHhEzKFKzalSibch0FdT2BwIObuBMETmMkGxBM3EUKFAk19HWASQUskH+uq45GTpT5vshg06Mj3kn5mu0KA57L4UiCykyIM3qPb+jzh4JP1eSdytZ9PFahQoAfo84d/8ALj3LWJ84UJpZnsHw9IgYZMHUFSjPQyrTpXKFAs12KwCdMIz/AHPzpVHZLBDTCs/3BQoUEjhMC20CGkJQDeEiBPlpNOIoUKARQyihQoBloZRQoUAigUjlQoUHO7HIelBtASAEgADQDT0oUK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descr="http://www.bostonstreetcars.com/uploads/2/0/7/4/20744966/3912271_ori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8212" y="2209800"/>
            <a:ext cx="4628515" cy="36613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370012" y="6019800"/>
            <a:ext cx="8077200" cy="646331"/>
          </a:xfrm>
          <a:prstGeom prst="rect">
            <a:avLst/>
          </a:prstGeom>
          <a:noFill/>
        </p:spPr>
        <p:txBody>
          <a:bodyPr wrap="square" rtlCol="0">
            <a:spAutoFit/>
          </a:bodyPr>
          <a:lstStyle/>
          <a:p>
            <a:pPr algn="ctr"/>
            <a:r>
              <a:rPr lang="en-US" dirty="0" smtClean="0"/>
              <a:t>What city in the U.S. is pictured above?</a:t>
            </a:r>
          </a:p>
          <a:p>
            <a:pPr algn="ctr"/>
            <a:r>
              <a:rPr lang="en-US" dirty="0" smtClean="0"/>
              <a:t>Boston</a:t>
            </a:r>
            <a:endParaRPr lang="en-US" dirty="0"/>
          </a:p>
        </p:txBody>
      </p:sp>
    </p:spTree>
    <p:extLst>
      <p:ext uri="{BB962C8B-B14F-4D97-AF65-F5344CB8AC3E}">
        <p14:creationId xmlns:p14="http://schemas.microsoft.com/office/powerpoint/2010/main" val="249437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barn(inVertical)">
                                      <p:cBhvr>
                                        <p:cTn id="11" dur="500"/>
                                        <p:tgtEl>
                                          <p:spTgt spid="205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drawing people to the city?</a:t>
            </a:r>
            <a:endParaRPr lang="en-US" dirty="0"/>
          </a:p>
        </p:txBody>
      </p:sp>
      <p:pic>
        <p:nvPicPr>
          <p:cNvPr id="3074" name="Picture 2" descr="http://www.nycroads.com/crossings/brooklyn/img1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1213" y="4267200"/>
            <a:ext cx="4876800" cy="24384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ephemeralnewyork.files.wordpress.com/2011/03/macys19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 y="4267200"/>
            <a:ext cx="3000195" cy="2590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s-media-cache-ak0.pinimg.com/736x/6a/e7/37/6ae737737d0c854307de2dd45d26bcbf.jp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293179" y="4071094"/>
            <a:ext cx="3563233" cy="27615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65212" y="1600200"/>
            <a:ext cx="8382000"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Which demographic do you think is moving to the cities?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0774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barn(inVertical)">
                                      <p:cBhvr>
                                        <p:cTn id="7" dur="50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barn(inVertical)">
                                      <p:cBhvr>
                                        <p:cTn id="12" dur="500"/>
                                        <p:tgtEl>
                                          <p:spTgt spid="307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barn(inVertical)">
                                      <p:cBhvr>
                                        <p:cTn id="17" dur="500"/>
                                        <p:tgtEl>
                                          <p:spTgt spid="307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Content Placeholder 2"/>
          <p:cNvSpPr>
            <a:spLocks noGrp="1"/>
          </p:cNvSpPr>
          <p:nvPr>
            <p:ph idx="1"/>
          </p:nvPr>
        </p:nvSpPr>
        <p:spPr/>
        <p:txBody>
          <a:bodyPr/>
          <a:lstStyle/>
          <a:p>
            <a:r>
              <a:rPr lang="en-US" dirty="0" smtClean="0"/>
              <a:t>People in rural areas did not produce much waste, and the waste that is produced can typically be burned, or is eaten by some animals.</a:t>
            </a:r>
          </a:p>
          <a:p>
            <a:endParaRPr lang="en-US" dirty="0"/>
          </a:p>
        </p:txBody>
      </p:sp>
    </p:spTree>
    <p:extLst>
      <p:ext uri="{BB962C8B-B14F-4D97-AF65-F5344CB8AC3E}">
        <p14:creationId xmlns:p14="http://schemas.microsoft.com/office/powerpoint/2010/main" val="318914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do with all the trash?</a:t>
            </a:r>
            <a:endParaRPr lang="en-US" dirty="0"/>
          </a:p>
        </p:txBody>
      </p:sp>
      <p:sp>
        <p:nvSpPr>
          <p:cNvPr id="3" name="Content Placeholder 2"/>
          <p:cNvSpPr>
            <a:spLocks noGrp="1"/>
          </p:cNvSpPr>
          <p:nvPr>
            <p:ph idx="1"/>
          </p:nvPr>
        </p:nvSpPr>
        <p:spPr/>
        <p:txBody>
          <a:bodyPr/>
          <a:lstStyle/>
          <a:p>
            <a:r>
              <a:rPr lang="en-US" dirty="0" smtClean="0"/>
              <a:t>Waste disposal is created, however it can’t keep up the amount of waste that is created.</a:t>
            </a:r>
            <a:endParaRPr lang="en-US" dirty="0"/>
          </a:p>
        </p:txBody>
      </p:sp>
      <p:pic>
        <p:nvPicPr>
          <p:cNvPr id="4098" name="Picture 2" descr="http://www.collectorsweekly.com/articles/wp-content/uploads/2013/06/DSCPhoto-1900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9212" y="2441127"/>
            <a:ext cx="5789613" cy="4369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72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barn(inVertical)">
                                      <p:cBhvr>
                                        <p:cTn id="11"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Side note:</a:t>
            </a:r>
            <a:endParaRPr lang="en-US" dirty="0"/>
          </a:p>
        </p:txBody>
      </p:sp>
      <p:sp>
        <p:nvSpPr>
          <p:cNvPr id="3" name="Content Placeholder 2"/>
          <p:cNvSpPr>
            <a:spLocks noGrp="1"/>
          </p:cNvSpPr>
          <p:nvPr>
            <p:ph idx="1"/>
          </p:nvPr>
        </p:nvSpPr>
        <p:spPr/>
        <p:txBody>
          <a:bodyPr/>
          <a:lstStyle/>
          <a:p>
            <a:r>
              <a:rPr lang="en-US" dirty="0" smtClean="0"/>
              <a:t>People in the country, are also starting to purchase things from the cities, however, they are not traveling to the cities to buy them do you know what come about at this time?</a:t>
            </a:r>
          </a:p>
          <a:p>
            <a:pPr lvl="1"/>
            <a:r>
              <a:rPr lang="en-US" dirty="0" smtClean="0"/>
              <a:t>Mail order catalogs</a:t>
            </a:r>
          </a:p>
          <a:p>
            <a:pPr lvl="1"/>
            <a:r>
              <a:rPr lang="en-US" dirty="0" smtClean="0"/>
              <a:t>Montgomery Ward</a:t>
            </a:r>
          </a:p>
          <a:p>
            <a:pPr lvl="1"/>
            <a:r>
              <a:rPr lang="en-US" dirty="0" smtClean="0"/>
              <a:t>Sears</a:t>
            </a:r>
            <a:endParaRPr lang="en-US" dirty="0"/>
          </a:p>
        </p:txBody>
      </p:sp>
      <p:pic>
        <p:nvPicPr>
          <p:cNvPr id="5122" name="Picture 2" descr="http://images.flatworldknowledge.com/trowbridge2_1.0/trowbridge2_1.0-fig03_00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66212" y="3023057"/>
            <a:ext cx="2814637" cy="383494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setxdist.com/Montgomery_Wards_Catalog_5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9880" y="3023057"/>
            <a:ext cx="2740582" cy="3771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61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5124"/>
                                        </p:tgtEl>
                                        <p:attrNameLst>
                                          <p:attrName>style.visibility</p:attrName>
                                        </p:attrNameLst>
                                      </p:cBhvr>
                                      <p:to>
                                        <p:strVal val="visible"/>
                                      </p:to>
                                    </p:set>
                                    <p:animEffect transition="in" filter="barn(inVertical)">
                                      <p:cBhvr>
                                        <p:cTn id="23" dur="500"/>
                                        <p:tgtEl>
                                          <p:spTgt spid="5124"/>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5122"/>
                                        </p:tgtEl>
                                        <p:attrNameLst>
                                          <p:attrName>style.visibility</p:attrName>
                                        </p:attrNameLst>
                                      </p:cBhvr>
                                      <p:to>
                                        <p:strVal val="visible"/>
                                      </p:to>
                                    </p:set>
                                    <p:animEffect transition="in" filter="barn(inVertical)">
                                      <p:cBhvr>
                                        <p:cTn id="28"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Business Contrast 16x9">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D0870B-5333-4B89-B14A-85A8EA464D2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contrast presentation (widescreen)</Template>
  <TotalTime>0</TotalTime>
  <Words>929</Words>
  <Application>Microsoft Office PowerPoint</Application>
  <PresentationFormat>Custom</PresentationFormat>
  <Paragraphs>98</Paragraphs>
  <Slides>36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Franklin Gothic Medium</vt:lpstr>
      <vt:lpstr>Business Contrast 16x9</vt:lpstr>
      <vt:lpstr>Industrialization leads to the growth of cities</vt:lpstr>
      <vt:lpstr>Problem:</vt:lpstr>
      <vt:lpstr>“form follows function” Louis Sullivan</vt:lpstr>
      <vt:lpstr>Problem:</vt:lpstr>
      <vt:lpstr>Mass Transit/Public transportation</vt:lpstr>
      <vt:lpstr>What is drawing people to the city?</vt:lpstr>
      <vt:lpstr>Problem:</vt:lpstr>
      <vt:lpstr>What to do with all the trash?</vt:lpstr>
      <vt:lpstr>Side note:</vt:lpstr>
      <vt:lpstr>Waste disposal is not the only thing that can’t keep up</vt:lpstr>
      <vt:lpstr>Problem:</vt:lpstr>
      <vt:lpstr>Reality: Slums and “flophouses”</vt:lpstr>
      <vt:lpstr>What else do these large numbers of people do if they aren’t working?</vt:lpstr>
      <vt:lpstr>What do a lot of the wealthy do if the cities are so crowded and dangerous </vt:lpstr>
      <vt:lpstr>“New Immigrants”</vt:lpstr>
      <vt:lpstr>An interconnected world</vt:lpstr>
      <vt:lpstr>PowerPoint Presentation</vt:lpstr>
      <vt:lpstr>How did we treat these “New Immigrants?”</vt:lpstr>
      <vt:lpstr>Settlement house</vt:lpstr>
      <vt:lpstr>Not all the Hull Houses did</vt:lpstr>
      <vt:lpstr>Not everyone is happy about the immigrants.</vt:lpstr>
      <vt:lpstr>What does the arrival of immigrants mean for Labor Unions?</vt:lpstr>
      <vt:lpstr>Government Action in regards to labor</vt:lpstr>
      <vt:lpstr>Religion in the city</vt:lpstr>
      <vt:lpstr>What about immigrants and religion?</vt:lpstr>
      <vt:lpstr>A challenge to the church</vt:lpstr>
      <vt:lpstr>Public education continues to grow</vt:lpstr>
      <vt:lpstr>Colleges begin to grow as well</vt:lpstr>
      <vt:lpstr>Education changes</vt:lpstr>
      <vt:lpstr>African Americans during this time</vt:lpstr>
      <vt:lpstr>Rise of Journalism</vt:lpstr>
      <vt:lpstr>Families in the city</vt:lpstr>
      <vt:lpstr>Women’s equality</vt:lpstr>
      <vt:lpstr>Women are pushing for other rights as well</vt:lpstr>
      <vt:lpstr>Literary Changes</vt:lpstr>
      <vt:lpstr>Other forms of entertainment</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2015-02-09T14:39:07Z</dcterms:created>
  <dcterms:modified xsi:type="dcterms:W3CDTF">2016-01-06T22:49:33Z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TC028952669991</vt:lpwstr>
  </property>
</Properties>
</file>